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4610100" cy="3460750"/>
  <p:notesSz cx="4610100" cy="3460750"/>
  <p:embeddedFontLst>
    <p:embeddedFont>
      <p:font typeface="PMingLiU" panose="02020500000000000000" pitchFamily="18" charset="-120"/>
      <p:regular r:id="rId38"/>
    </p:embeddedFont>
    <p:embeddedFont>
      <p:font typeface="Arial" panose="020B0604020202020204" pitchFamily="34" charset="0"/>
      <p:italic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ourier New" panose="02070309020205020404" pitchFamily="49" charset="0"/>
      <p:regular r:id="rId44"/>
    </p:embeddedFont>
    <p:embeddedFont>
      <p:font typeface="Gill Sans MT" panose="020B0502020104020203" pitchFamily="34" charset="0"/>
      <p:regular r:id="rId45"/>
      <p:bold r:id="rId46"/>
      <p:italic r:id="rId47"/>
      <p:boldItalic r:id="rId48"/>
    </p:embeddedFont>
    <p:embeddedFont>
      <p:font typeface="Tahoma" panose="020B0604030504040204" pitchFamily="34" charset="0"/>
      <p:regular r:id="rId49"/>
      <p:bold r:id="rId50"/>
    </p:embeddedFont>
    <p:embeddedFont>
      <p:font typeface="Trebuchet MS" panose="020B0603020202020204" pitchFamily="34" charset="0"/>
      <p:regular r:id="rId51"/>
      <p:bold r:id="rId52"/>
      <p:italic r:id="rId53"/>
      <p:boldItalic r:id="rId54"/>
    </p:embeddedFont>
    <p:embeddedFont>
      <p:font typeface="Verdana" panose="020B0604030504040204" pitchFamily="34" charset="0"/>
      <p:regular r:id="rId55"/>
      <p:bold r:id="rId56"/>
      <p:italic r:id="rId57"/>
      <p:boldItalic r:id="rId5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2" d="100"/>
          <a:sy n="132" d="100"/>
        </p:scale>
        <p:origin x="1488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/36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/36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/36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/36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/36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4608000" cy="797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942210" y="221828"/>
            <a:ext cx="725678" cy="244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8881" y="829867"/>
            <a:ext cx="3912336" cy="16300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323969" y="3279191"/>
            <a:ext cx="290829" cy="1098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/36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00741"/>
            <a:ext cx="4608195" cy="2555875"/>
          </a:xfrm>
          <a:custGeom>
            <a:avLst/>
            <a:gdLst/>
            <a:ahLst/>
            <a:cxnLst/>
            <a:rect l="l" t="t" r="r" b="b"/>
            <a:pathLst>
              <a:path w="4608195" h="2555875">
                <a:moveTo>
                  <a:pt x="0" y="2555259"/>
                </a:moveTo>
                <a:lnTo>
                  <a:pt x="4608004" y="2555259"/>
                </a:lnTo>
                <a:lnTo>
                  <a:pt x="4608004" y="0"/>
                </a:lnTo>
                <a:lnTo>
                  <a:pt x="0" y="0"/>
                </a:lnTo>
                <a:lnTo>
                  <a:pt x="0" y="2555259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-10" y="0"/>
            <a:ext cx="4608195" cy="901065"/>
            <a:chOff x="-10" y="0"/>
            <a:chExt cx="4608195" cy="90106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79756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-10" y="36729"/>
              <a:ext cx="4608195" cy="864235"/>
            </a:xfrm>
            <a:custGeom>
              <a:avLst/>
              <a:gdLst/>
              <a:ahLst/>
              <a:cxnLst/>
              <a:rect l="l" t="t" r="r" b="b"/>
              <a:pathLst>
                <a:path w="4608195" h="864235">
                  <a:moveTo>
                    <a:pt x="4608060" y="0"/>
                  </a:moveTo>
                  <a:lnTo>
                    <a:pt x="0" y="0"/>
                  </a:lnTo>
                  <a:lnTo>
                    <a:pt x="0" y="864011"/>
                  </a:lnTo>
                  <a:lnTo>
                    <a:pt x="4608060" y="864011"/>
                  </a:lnTo>
                  <a:lnTo>
                    <a:pt x="4608060" y="0"/>
                  </a:lnTo>
                  <a:close/>
                </a:path>
              </a:pathLst>
            </a:custGeom>
            <a:solidFill>
              <a:srgbClr val="335F9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728000" y="140396"/>
              <a:ext cx="1152000" cy="691200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254709" y="1207081"/>
            <a:ext cx="2098675" cy="72072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" algn="ctr">
              <a:lnSpc>
                <a:spcPct val="100000"/>
              </a:lnSpc>
              <a:spcBef>
                <a:spcPts val="135"/>
              </a:spcBef>
            </a:pPr>
            <a:r>
              <a:rPr sz="1400" b="1" spc="-15" dirty="0">
                <a:solidFill>
                  <a:srgbClr val="335F9E"/>
                </a:solidFill>
                <a:latin typeface="Gill Sans MT"/>
                <a:cs typeface="Gill Sans MT"/>
              </a:rPr>
              <a:t>Rekursi</a:t>
            </a:r>
            <a:r>
              <a:rPr sz="1400" b="1" spc="80" dirty="0">
                <a:solidFill>
                  <a:srgbClr val="335F9E"/>
                </a:solidFill>
                <a:latin typeface="Gill Sans MT"/>
                <a:cs typeface="Gill Sans MT"/>
              </a:rPr>
              <a:t> </a:t>
            </a:r>
            <a:r>
              <a:rPr sz="1400" b="1" dirty="0">
                <a:solidFill>
                  <a:srgbClr val="335F9E"/>
                </a:solidFill>
                <a:latin typeface="Gill Sans MT"/>
                <a:cs typeface="Gill Sans MT"/>
              </a:rPr>
              <a:t>Lanjut</a:t>
            </a:r>
            <a:endParaRPr sz="1400">
              <a:latin typeface="Gill Sans MT"/>
              <a:cs typeface="Gill Sans MT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100">
              <a:latin typeface="Gill Sans MT"/>
              <a:cs typeface="Gill Sans MT"/>
            </a:endParaRPr>
          </a:p>
          <a:p>
            <a:pPr algn="ctr">
              <a:lnSpc>
                <a:spcPct val="100000"/>
              </a:lnSpc>
            </a:pPr>
            <a:r>
              <a:rPr sz="1100" spc="15" dirty="0">
                <a:latin typeface="Tahoma"/>
                <a:cs typeface="Tahoma"/>
              </a:rPr>
              <a:t>Tim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Olimpiade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Komputer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Indonesia</a:t>
            </a:r>
            <a:endParaRPr sz="1100">
              <a:latin typeface="Tahoma"/>
              <a:cs typeface="Tahoma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3376239"/>
            <a:ext cx="4608000" cy="79761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895" y="221828"/>
            <a:ext cx="27711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Penjelasan</a:t>
            </a:r>
            <a:r>
              <a:rPr spc="135" dirty="0"/>
              <a:t> </a:t>
            </a:r>
            <a:r>
              <a:rPr spc="-10" dirty="0"/>
              <a:t>Solusi</a:t>
            </a:r>
            <a:r>
              <a:rPr spc="135" dirty="0"/>
              <a:t> </a:t>
            </a:r>
            <a:r>
              <a:rPr spc="-10" dirty="0"/>
              <a:t>Rekursif</a:t>
            </a:r>
            <a:r>
              <a:rPr spc="13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96494" y="852764"/>
            <a:ext cx="4015104" cy="145796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434"/>
              </a:spcBef>
            </a:pPr>
            <a:r>
              <a:rPr sz="1100" spc="-45" dirty="0">
                <a:latin typeface="Tahoma"/>
                <a:cs typeface="Tahoma"/>
              </a:rPr>
              <a:t>Yang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terjadi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program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ketika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menghitung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5" dirty="0">
                <a:latin typeface="Arial"/>
                <a:cs typeface="Arial"/>
              </a:rPr>
              <a:t>f</a:t>
            </a:r>
            <a:r>
              <a:rPr sz="1200" spc="-7" baseline="-10416" dirty="0">
                <a:latin typeface="Trebuchet MS"/>
                <a:cs typeface="Trebuchet MS"/>
              </a:rPr>
              <a:t>4</a:t>
            </a:r>
            <a:r>
              <a:rPr sz="1100" spc="-5" dirty="0">
                <a:latin typeface="Tahoma"/>
                <a:cs typeface="Tahoma"/>
              </a:rPr>
              <a:t>:</a:t>
            </a:r>
            <a:endParaRPr sz="1100" dirty="0">
              <a:latin typeface="Tahoma"/>
              <a:cs typeface="Tahoma"/>
            </a:endParaRPr>
          </a:p>
          <a:p>
            <a:pPr marL="3403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40995" algn="l"/>
              </a:tabLst>
            </a:pPr>
            <a:r>
              <a:rPr sz="1100" spc="-25" dirty="0">
                <a:latin typeface="Tahoma"/>
                <a:cs typeface="Tahoma"/>
              </a:rPr>
              <a:t>Panggil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fibonacci(4).</a:t>
            </a:r>
            <a:endParaRPr sz="1100" dirty="0">
              <a:latin typeface="Tahoma"/>
              <a:cs typeface="Tahoma"/>
            </a:endParaRPr>
          </a:p>
          <a:p>
            <a:pPr marL="340360" indent="-133350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40995" algn="l"/>
              </a:tabLst>
            </a:pPr>
            <a:r>
              <a:rPr sz="1100" spc="-25" dirty="0">
                <a:latin typeface="Tahoma"/>
                <a:cs typeface="Tahoma"/>
              </a:rPr>
              <a:t>fibonacci(4)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memeriksa,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apakah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4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100" dirty="0">
                <a:latin typeface="Arial"/>
                <a:cs typeface="Arial"/>
              </a:rPr>
              <a:t>base</a:t>
            </a:r>
            <a:r>
              <a:rPr sz="1100" i="1" spc="55" dirty="0">
                <a:latin typeface="Arial"/>
                <a:cs typeface="Arial"/>
              </a:rPr>
              <a:t> </a:t>
            </a:r>
            <a:r>
              <a:rPr sz="1100" i="1" spc="-90" dirty="0">
                <a:latin typeface="Arial"/>
                <a:cs typeface="Arial"/>
              </a:rPr>
              <a:t>case</a:t>
            </a:r>
            <a:r>
              <a:rPr sz="1100" spc="-90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L="3403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40995" algn="l"/>
              </a:tabLst>
            </a:pPr>
            <a:r>
              <a:rPr sz="1100" spc="-45" dirty="0">
                <a:latin typeface="Tahoma"/>
                <a:cs typeface="Tahoma"/>
              </a:rPr>
              <a:t>Ternyata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bukan,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karena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baru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spc="-100" dirty="0">
                <a:latin typeface="Arial"/>
                <a:cs typeface="Arial"/>
              </a:rPr>
              <a:t>base</a:t>
            </a:r>
            <a:r>
              <a:rPr sz="1100" i="1" spc="55" dirty="0">
                <a:latin typeface="Arial"/>
                <a:cs typeface="Arial"/>
              </a:rPr>
              <a:t> </a:t>
            </a:r>
            <a:r>
              <a:rPr sz="1100" i="1" spc="-105" dirty="0">
                <a:latin typeface="Arial"/>
                <a:cs typeface="Arial"/>
              </a:rPr>
              <a:t>case</a:t>
            </a:r>
            <a:r>
              <a:rPr sz="1100" i="1" spc="-65" dirty="0">
                <a:latin typeface="Arial"/>
                <a:cs typeface="Arial"/>
              </a:rPr>
              <a:t> </a:t>
            </a:r>
            <a:r>
              <a:rPr sz="1100" spc="-30" dirty="0">
                <a:latin typeface="Tahoma"/>
                <a:cs typeface="Tahoma"/>
              </a:rPr>
              <a:t>jika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35" dirty="0">
                <a:latin typeface="Tahoma"/>
                <a:cs typeface="Tahoma"/>
              </a:rPr>
              <a:t>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≤</a:t>
            </a:r>
            <a:r>
              <a:rPr sz="1100" i="1" spc="-25" dirty="0">
                <a:latin typeface="Verdana"/>
                <a:cs typeface="Verdana"/>
              </a:rPr>
              <a:t> </a:t>
            </a:r>
            <a:r>
              <a:rPr sz="1100" spc="-45" dirty="0">
                <a:latin typeface="Tahoma"/>
                <a:cs typeface="Tahoma"/>
              </a:rPr>
              <a:t>1.</a:t>
            </a:r>
            <a:endParaRPr sz="1100" dirty="0">
              <a:latin typeface="Tahoma"/>
              <a:cs typeface="Tahoma"/>
            </a:endParaRPr>
          </a:p>
          <a:p>
            <a:pPr marL="3403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40995" algn="l"/>
              </a:tabLst>
            </a:pPr>
            <a:r>
              <a:rPr sz="1100" spc="-30" dirty="0">
                <a:latin typeface="Tahoma"/>
                <a:cs typeface="Tahoma"/>
              </a:rPr>
              <a:t>Dijalankanlah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150" dirty="0">
                <a:latin typeface="Tahoma"/>
                <a:cs typeface="Tahoma"/>
              </a:rPr>
              <a:t>”</a:t>
            </a:r>
            <a:r>
              <a:rPr sz="1100" spc="150" dirty="0">
                <a:latin typeface="PMingLiU"/>
                <a:cs typeface="PMingLiU"/>
              </a:rPr>
              <a:t>return</a:t>
            </a:r>
            <a:r>
              <a:rPr sz="1100" spc="280" dirty="0">
                <a:latin typeface="PMingLiU"/>
                <a:cs typeface="PMingLiU"/>
              </a:rPr>
              <a:t> </a:t>
            </a:r>
            <a:r>
              <a:rPr sz="1100" spc="150" dirty="0">
                <a:latin typeface="PMingLiU"/>
                <a:cs typeface="PMingLiU"/>
              </a:rPr>
              <a:t>fibonacci(3)</a:t>
            </a:r>
            <a:r>
              <a:rPr sz="1100" spc="275" dirty="0">
                <a:latin typeface="PMingLiU"/>
                <a:cs typeface="PMingLiU"/>
              </a:rPr>
              <a:t> </a:t>
            </a:r>
            <a:r>
              <a:rPr sz="1100" spc="-15" dirty="0">
                <a:latin typeface="PMingLiU"/>
                <a:cs typeface="PMingLiU"/>
              </a:rPr>
              <a:t>+</a:t>
            </a:r>
            <a:r>
              <a:rPr sz="1100" spc="280" dirty="0">
                <a:latin typeface="PMingLiU"/>
                <a:cs typeface="PMingLiU"/>
              </a:rPr>
              <a:t> </a:t>
            </a:r>
            <a:r>
              <a:rPr sz="1100" spc="135" dirty="0">
                <a:latin typeface="PMingLiU"/>
                <a:cs typeface="PMingLiU"/>
              </a:rPr>
              <a:t>fibonacci(2)</a:t>
            </a:r>
            <a:r>
              <a:rPr sz="1100" spc="135" dirty="0">
                <a:latin typeface="Tahoma"/>
                <a:cs typeface="Tahoma"/>
              </a:rPr>
              <a:t>”.</a:t>
            </a:r>
            <a:endParaRPr sz="1100" dirty="0">
              <a:latin typeface="Tahoma"/>
              <a:cs typeface="Tahoma"/>
            </a:endParaRPr>
          </a:p>
          <a:p>
            <a:pPr marL="340360" marR="5638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40995" algn="l"/>
              </a:tabLst>
            </a:pPr>
            <a:r>
              <a:rPr sz="1100" dirty="0">
                <a:latin typeface="Tahoma"/>
                <a:cs typeface="Tahoma"/>
              </a:rPr>
              <a:t>Alur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berjalan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berurutan,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sehingga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fibonacci(3)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dieksekusi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dulu.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10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895" y="221828"/>
            <a:ext cx="27711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Penjelasan</a:t>
            </a:r>
            <a:r>
              <a:rPr spc="135" dirty="0"/>
              <a:t> </a:t>
            </a:r>
            <a:r>
              <a:rPr spc="-10" dirty="0"/>
              <a:t>Solusi</a:t>
            </a:r>
            <a:r>
              <a:rPr spc="135" dirty="0"/>
              <a:t> </a:t>
            </a:r>
            <a:r>
              <a:rPr spc="-10" dirty="0"/>
              <a:t>Rekursif</a:t>
            </a:r>
            <a:r>
              <a:rPr spc="13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735608"/>
            <a:ext cx="3738879" cy="189230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170815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fibonacci(3)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menjalankan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150" dirty="0">
                <a:latin typeface="Tahoma"/>
                <a:cs typeface="Tahoma"/>
              </a:rPr>
              <a:t>”</a:t>
            </a:r>
            <a:r>
              <a:rPr sz="1100" spc="150" dirty="0">
                <a:latin typeface="PMingLiU"/>
                <a:cs typeface="PMingLiU"/>
              </a:rPr>
              <a:t>return</a:t>
            </a:r>
            <a:r>
              <a:rPr sz="1100" spc="290" dirty="0">
                <a:latin typeface="PMingLiU"/>
                <a:cs typeface="PMingLiU"/>
              </a:rPr>
              <a:t> </a:t>
            </a:r>
            <a:r>
              <a:rPr sz="1100" spc="150" dirty="0">
                <a:latin typeface="PMingLiU"/>
                <a:cs typeface="PMingLiU"/>
              </a:rPr>
              <a:t>fibonacci(2)</a:t>
            </a:r>
            <a:r>
              <a:rPr sz="1100" spc="290" dirty="0">
                <a:latin typeface="PMingLiU"/>
                <a:cs typeface="PMingLiU"/>
              </a:rPr>
              <a:t> </a:t>
            </a:r>
            <a:r>
              <a:rPr sz="1100" spc="-15" dirty="0">
                <a:latin typeface="PMingLiU"/>
                <a:cs typeface="PMingLiU"/>
              </a:rPr>
              <a:t>+ </a:t>
            </a:r>
            <a:r>
              <a:rPr sz="1100" spc="-270" dirty="0">
                <a:latin typeface="PMingLiU"/>
                <a:cs typeface="PMingLiU"/>
              </a:rPr>
              <a:t> </a:t>
            </a:r>
            <a:r>
              <a:rPr sz="1100" spc="135" dirty="0">
                <a:latin typeface="PMingLiU"/>
                <a:cs typeface="PMingLiU"/>
              </a:rPr>
              <a:t>fibonacci(1)</a:t>
            </a:r>
            <a:r>
              <a:rPr sz="1100" spc="135" dirty="0">
                <a:latin typeface="Tahoma"/>
                <a:cs typeface="Tahoma"/>
              </a:rPr>
              <a:t>”.</a:t>
            </a:r>
            <a:endParaRPr sz="1100" dirty="0">
              <a:latin typeface="Tahoma"/>
              <a:cs typeface="Tahoma"/>
            </a:endParaRPr>
          </a:p>
          <a:p>
            <a:pPr marL="144780" marR="17081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fibonacci(2)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menjalankan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150" dirty="0">
                <a:latin typeface="Tahoma"/>
                <a:cs typeface="Tahoma"/>
              </a:rPr>
              <a:t>”</a:t>
            </a:r>
            <a:r>
              <a:rPr sz="1100" spc="150" dirty="0">
                <a:latin typeface="PMingLiU"/>
                <a:cs typeface="PMingLiU"/>
              </a:rPr>
              <a:t>return</a:t>
            </a:r>
            <a:r>
              <a:rPr sz="1100" spc="290" dirty="0">
                <a:latin typeface="PMingLiU"/>
                <a:cs typeface="PMingLiU"/>
              </a:rPr>
              <a:t> </a:t>
            </a:r>
            <a:r>
              <a:rPr sz="1100" spc="150" dirty="0">
                <a:latin typeface="PMingLiU"/>
                <a:cs typeface="PMingLiU"/>
              </a:rPr>
              <a:t>fibonacci(1)</a:t>
            </a:r>
            <a:r>
              <a:rPr sz="1100" spc="290" dirty="0">
                <a:latin typeface="PMingLiU"/>
                <a:cs typeface="PMingLiU"/>
              </a:rPr>
              <a:t> </a:t>
            </a:r>
            <a:r>
              <a:rPr sz="1100" spc="-15" dirty="0">
                <a:latin typeface="PMingLiU"/>
                <a:cs typeface="PMingLiU"/>
              </a:rPr>
              <a:t>+ </a:t>
            </a:r>
            <a:r>
              <a:rPr sz="1100" spc="-270" dirty="0">
                <a:latin typeface="PMingLiU"/>
                <a:cs typeface="PMingLiU"/>
              </a:rPr>
              <a:t> </a:t>
            </a:r>
            <a:r>
              <a:rPr sz="1100" spc="135" dirty="0">
                <a:latin typeface="PMingLiU"/>
                <a:cs typeface="PMingLiU"/>
              </a:rPr>
              <a:t>fibonacci(0)</a:t>
            </a:r>
            <a:r>
              <a:rPr sz="1100" spc="135" dirty="0">
                <a:latin typeface="Tahoma"/>
                <a:cs typeface="Tahoma"/>
              </a:rPr>
              <a:t>”.</a:t>
            </a:r>
            <a:endParaRPr sz="1100" dirty="0">
              <a:latin typeface="Tahoma"/>
              <a:cs typeface="Tahoma"/>
            </a:endParaRPr>
          </a:p>
          <a:p>
            <a:pPr marL="144780" marR="8953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45" dirty="0">
                <a:latin typeface="Tahoma"/>
                <a:cs typeface="Tahoma"/>
              </a:rPr>
              <a:t>Ternyata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ketika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fibonacci(1),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termasuk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i="1" spc="-100" dirty="0">
                <a:latin typeface="Arial"/>
                <a:cs typeface="Arial"/>
              </a:rPr>
              <a:t>base</a:t>
            </a:r>
            <a:r>
              <a:rPr sz="1100" i="1" spc="55" dirty="0">
                <a:latin typeface="Arial"/>
                <a:cs typeface="Arial"/>
              </a:rPr>
              <a:t> </a:t>
            </a:r>
            <a:r>
              <a:rPr sz="1100" i="1" spc="-105" dirty="0">
                <a:latin typeface="Arial"/>
                <a:cs typeface="Arial"/>
              </a:rPr>
              <a:t>case</a:t>
            </a:r>
            <a:r>
              <a:rPr sz="1100" i="1" spc="-70" dirty="0">
                <a:latin typeface="Arial"/>
                <a:cs typeface="Arial"/>
              </a:rPr>
              <a:t> </a:t>
            </a:r>
            <a:r>
              <a:rPr sz="1100" spc="-55" dirty="0">
                <a:latin typeface="Tahoma"/>
                <a:cs typeface="Tahoma"/>
              </a:rPr>
              <a:t>sehingga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fibonacci(1)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1.</a:t>
            </a:r>
            <a:endParaRPr sz="1100" dirty="0">
              <a:latin typeface="Tahoma"/>
              <a:cs typeface="Tahoma"/>
            </a:endParaRPr>
          </a:p>
          <a:p>
            <a:pPr marL="144780" marR="8953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45" dirty="0">
                <a:latin typeface="Tahoma"/>
                <a:cs typeface="Tahoma"/>
              </a:rPr>
              <a:t>Ternyata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ketika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fibonacci(0),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0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termasuk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i="1" spc="-100" dirty="0">
                <a:latin typeface="Arial"/>
                <a:cs typeface="Arial"/>
              </a:rPr>
              <a:t>base</a:t>
            </a:r>
            <a:r>
              <a:rPr sz="1100" i="1" spc="55" dirty="0">
                <a:latin typeface="Arial"/>
                <a:cs typeface="Arial"/>
              </a:rPr>
              <a:t> </a:t>
            </a:r>
            <a:r>
              <a:rPr sz="1100" i="1" spc="-105" dirty="0">
                <a:latin typeface="Arial"/>
                <a:cs typeface="Arial"/>
              </a:rPr>
              <a:t>case</a:t>
            </a:r>
            <a:r>
              <a:rPr sz="1100" i="1" spc="-70" dirty="0">
                <a:latin typeface="Arial"/>
                <a:cs typeface="Arial"/>
              </a:rPr>
              <a:t> </a:t>
            </a:r>
            <a:r>
              <a:rPr sz="1100" spc="-55" dirty="0">
                <a:latin typeface="Tahoma"/>
                <a:cs typeface="Tahoma"/>
              </a:rPr>
              <a:t>sehingga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fibonacci(0)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0.</a:t>
            </a:r>
            <a:endParaRPr sz="1100" dirty="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0" dirty="0">
                <a:latin typeface="Tahoma"/>
                <a:cs typeface="Tahoma"/>
              </a:rPr>
              <a:t>Kembali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ke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fibonacci(2),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fibonacci(2)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menjadi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+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0</a:t>
            </a:r>
            <a:endParaRPr sz="1100" dirty="0">
              <a:latin typeface="Tahoma"/>
              <a:cs typeface="Tahoma"/>
            </a:endParaRPr>
          </a:p>
          <a:p>
            <a:pPr marL="144780">
              <a:lnSpc>
                <a:spcPct val="100000"/>
              </a:lnSpc>
              <a:spcBef>
                <a:spcPts val="35"/>
              </a:spcBef>
            </a:pP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1.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11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8895" y="221828"/>
            <a:ext cx="27711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Penjelasan</a:t>
            </a:r>
            <a:r>
              <a:rPr spc="135" dirty="0"/>
              <a:t> </a:t>
            </a:r>
            <a:r>
              <a:rPr spc="-10" dirty="0"/>
              <a:t>Solusi</a:t>
            </a:r>
            <a:r>
              <a:rPr spc="135" dirty="0"/>
              <a:t> </a:t>
            </a:r>
            <a:r>
              <a:rPr spc="-10" dirty="0"/>
              <a:t>Rekursif</a:t>
            </a:r>
            <a:r>
              <a:rPr spc="13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9194" y="770380"/>
            <a:ext cx="3923665" cy="185420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27660" marR="177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28295" algn="l"/>
              </a:tabLst>
            </a:pPr>
            <a:r>
              <a:rPr sz="1100" spc="-20" dirty="0">
                <a:latin typeface="Tahoma"/>
                <a:cs typeface="Tahoma"/>
              </a:rPr>
              <a:t>Kembali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ke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fibonacci(3),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fibonacci(2)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sudah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ada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nilainya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tetapi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fibonacci(1)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belum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sehingga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dipanggil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 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langsung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menghasilkan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(karena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sudah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i="1" spc="-100" dirty="0">
                <a:latin typeface="Arial"/>
                <a:cs typeface="Arial"/>
              </a:rPr>
              <a:t>base</a:t>
            </a:r>
            <a:r>
              <a:rPr sz="1100" i="1" spc="50" dirty="0">
                <a:latin typeface="Arial"/>
                <a:cs typeface="Arial"/>
              </a:rPr>
              <a:t> </a:t>
            </a:r>
            <a:r>
              <a:rPr sz="1100" i="1" spc="-65" dirty="0">
                <a:latin typeface="Arial"/>
                <a:cs typeface="Arial"/>
              </a:rPr>
              <a:t>case</a:t>
            </a:r>
            <a:r>
              <a:rPr sz="1100" spc="-65" dirty="0">
                <a:latin typeface="Tahoma"/>
                <a:cs typeface="Tahoma"/>
              </a:rPr>
              <a:t>).</a:t>
            </a:r>
            <a:r>
              <a:rPr sz="1100" spc="14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Nilai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fibonacci(3)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menjadi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+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  <a:p>
            <a:pPr marL="327660" marR="3746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28295" algn="l"/>
              </a:tabLst>
            </a:pPr>
            <a:r>
              <a:rPr sz="1100" spc="-20" dirty="0">
                <a:latin typeface="Tahoma"/>
                <a:cs typeface="Tahoma"/>
              </a:rPr>
              <a:t>Kembali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ke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fibonacci(4),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fibonacci(3)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sudah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ada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nilainya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tetapi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fibonacci(2)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belum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sehingga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dipanggil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 </a:t>
            </a:r>
            <a:r>
              <a:rPr sz="1100" spc="-50" dirty="0">
                <a:latin typeface="Tahoma"/>
                <a:cs typeface="Tahoma"/>
              </a:rPr>
              <a:t> menghasilkan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(alur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terjadi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sama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seperti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sebelumnya). 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Nilai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fibonacci(4)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menjadi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2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+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  <a:p>
            <a:pPr marL="50800" marR="165100">
              <a:lnSpc>
                <a:spcPct val="102600"/>
              </a:lnSpc>
              <a:spcBef>
                <a:spcPts val="600"/>
              </a:spcBef>
            </a:pPr>
            <a:r>
              <a:rPr sz="1100" spc="-45" dirty="0">
                <a:latin typeface="Tahoma"/>
                <a:cs typeface="Tahoma"/>
              </a:rPr>
              <a:t>Tantangan:</a:t>
            </a:r>
            <a:r>
              <a:rPr sz="1100" spc="13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Cobalah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membuat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pohon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alurnya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menghitung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20" dirty="0">
                <a:latin typeface="Arial"/>
                <a:cs typeface="Arial"/>
              </a:rPr>
              <a:t>f</a:t>
            </a:r>
            <a:r>
              <a:rPr sz="1200" spc="30" baseline="-10416" dirty="0">
                <a:latin typeface="Trebuchet MS"/>
                <a:cs typeface="Trebuchet MS"/>
              </a:rPr>
              <a:t>5</a:t>
            </a:r>
            <a:r>
              <a:rPr sz="1100" spc="20" dirty="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12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3344" y="221828"/>
            <a:ext cx="1682114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Kompleksitas</a:t>
            </a:r>
            <a:r>
              <a:rPr spc="75" dirty="0"/>
              <a:t> </a:t>
            </a:r>
            <a:r>
              <a:rPr spc="-10" dirty="0"/>
              <a:t>Solusi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3758" y="1012252"/>
            <a:ext cx="3817620" cy="116649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82880" marR="177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83515" algn="l"/>
              </a:tabLst>
            </a:pPr>
            <a:r>
              <a:rPr sz="1100" spc="-30" dirty="0">
                <a:latin typeface="Tahoma"/>
                <a:cs typeface="Tahoma"/>
              </a:rPr>
              <a:t>Perhatikan </a:t>
            </a:r>
            <a:r>
              <a:rPr sz="1100" spc="-45" dirty="0">
                <a:latin typeface="Tahoma"/>
                <a:cs typeface="Tahoma"/>
              </a:rPr>
              <a:t>pohon </a:t>
            </a:r>
            <a:r>
              <a:rPr sz="1100" spc="-40" dirty="0">
                <a:latin typeface="Tahoma"/>
                <a:cs typeface="Tahoma"/>
              </a:rPr>
              <a:t>rekursi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sebelumnya.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Berapa </a:t>
            </a:r>
            <a:r>
              <a:rPr sz="1100" spc="-25" dirty="0">
                <a:latin typeface="Tahoma"/>
                <a:cs typeface="Tahoma"/>
              </a:rPr>
              <a:t>kali </a:t>
            </a:r>
            <a:r>
              <a:rPr sz="1100" spc="-45" dirty="0">
                <a:latin typeface="Tahoma"/>
                <a:cs typeface="Tahoma"/>
              </a:rPr>
              <a:t>fungsi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dipanggil?</a:t>
            </a:r>
            <a:endParaRPr sz="1100" dirty="0">
              <a:latin typeface="Tahoma"/>
              <a:cs typeface="Tahoma"/>
            </a:endParaRPr>
          </a:p>
          <a:p>
            <a:pPr marL="182880" marR="123189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83515" algn="l"/>
              </a:tabLst>
            </a:pPr>
            <a:r>
              <a:rPr sz="1100" spc="-30" dirty="0">
                <a:latin typeface="Tahoma"/>
                <a:cs typeface="Tahoma"/>
              </a:rPr>
              <a:t>Setiap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pemanggilan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fungsi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bercabang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2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kedalaman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maksimalnya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N</a:t>
            </a:r>
            <a:r>
              <a:rPr sz="1100" spc="15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L="182880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83515" algn="l"/>
              </a:tabLst>
            </a:pPr>
            <a:r>
              <a:rPr sz="1100" spc="-45" dirty="0">
                <a:latin typeface="Tahoma"/>
                <a:cs typeface="Tahoma"/>
              </a:rPr>
              <a:t>Sebagai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pendekatan,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bisa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dikatakan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fungsi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dipanggil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2</a:t>
            </a:r>
            <a:r>
              <a:rPr sz="1200" i="1" spc="-52" baseline="27777" dirty="0">
                <a:latin typeface="Verdana"/>
                <a:cs typeface="Verdana"/>
              </a:rPr>
              <a:t>N</a:t>
            </a:r>
            <a:r>
              <a:rPr sz="1200" i="1" spc="292" baseline="27777" dirty="0">
                <a:latin typeface="Verdana"/>
                <a:cs typeface="Verdana"/>
              </a:rPr>
              <a:t> </a:t>
            </a:r>
            <a:r>
              <a:rPr sz="1100" spc="-25" dirty="0">
                <a:latin typeface="Tahoma"/>
                <a:cs typeface="Tahoma"/>
              </a:rPr>
              <a:t>kali.</a:t>
            </a:r>
            <a:endParaRPr sz="1100" dirty="0">
              <a:latin typeface="Tahoma"/>
              <a:cs typeface="Tahoma"/>
            </a:endParaRPr>
          </a:p>
          <a:p>
            <a:pPr marL="182880" indent="-132715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83515" algn="l"/>
              </a:tabLst>
            </a:pPr>
            <a:r>
              <a:rPr sz="1100" spc="-30" dirty="0">
                <a:latin typeface="Tahoma"/>
                <a:cs typeface="Tahoma"/>
              </a:rPr>
              <a:t>Kompleksitasn</a:t>
            </a:r>
            <a:r>
              <a:rPr sz="1100" spc="-65" dirty="0">
                <a:latin typeface="Tahoma"/>
                <a:cs typeface="Tahoma"/>
              </a:rPr>
              <a:t>y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menjadi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25" dirty="0">
                <a:latin typeface="Arial"/>
                <a:cs typeface="Arial"/>
              </a:rPr>
              <a:t>O</a:t>
            </a:r>
            <a:r>
              <a:rPr sz="1100" spc="-30" dirty="0">
                <a:latin typeface="Tahoma"/>
                <a:cs typeface="Tahoma"/>
              </a:rPr>
              <a:t>(2</a:t>
            </a:r>
            <a:r>
              <a:rPr sz="1200" i="1" spc="-7" baseline="27777" dirty="0">
                <a:latin typeface="Verdana"/>
                <a:cs typeface="Verdana"/>
              </a:rPr>
              <a:t>N</a:t>
            </a:r>
            <a:r>
              <a:rPr sz="1200" i="1" spc="-254" baseline="27777" dirty="0">
                <a:latin typeface="Verdana"/>
                <a:cs typeface="Verdana"/>
              </a:rPr>
              <a:t> </a:t>
            </a:r>
            <a:r>
              <a:rPr sz="1100" spc="-15" dirty="0">
                <a:latin typeface="Tahoma"/>
                <a:cs typeface="Tahoma"/>
              </a:rPr>
              <a:t>).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13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45932" y="221828"/>
            <a:ext cx="71691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/>
              <a:t>Masalah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90258" y="740015"/>
            <a:ext cx="3883025" cy="185420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46379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47015" algn="l"/>
              </a:tabLst>
            </a:pPr>
            <a:r>
              <a:rPr sz="1100" spc="-30" dirty="0">
                <a:latin typeface="Tahoma"/>
                <a:cs typeface="Tahoma"/>
              </a:rPr>
              <a:t>Perhatikan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kembali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pohon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sebelumnya.</a:t>
            </a:r>
            <a:r>
              <a:rPr sz="1100" spc="13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Terlihat</a:t>
            </a:r>
            <a:endParaRPr sz="1100">
              <a:latin typeface="Tahoma"/>
              <a:cs typeface="Tahoma"/>
            </a:endParaRPr>
          </a:p>
          <a:p>
            <a:pPr marL="246379">
              <a:lnSpc>
                <a:spcPct val="100000"/>
              </a:lnSpc>
              <a:spcBef>
                <a:spcPts val="35"/>
              </a:spcBef>
            </a:pP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2</a:t>
            </a:r>
            <a:r>
              <a:rPr sz="1200" spc="225" baseline="-10416" dirty="0">
                <a:latin typeface="Trebuchet MS"/>
                <a:cs typeface="Trebuchet MS"/>
              </a:rPr>
              <a:t> </a:t>
            </a:r>
            <a:r>
              <a:rPr sz="1100" spc="-30" dirty="0">
                <a:latin typeface="Tahoma"/>
                <a:cs typeface="Tahoma"/>
              </a:rPr>
              <a:t>dihitung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dua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kali.</a:t>
            </a:r>
            <a:endParaRPr sz="1100">
              <a:latin typeface="Tahoma"/>
              <a:cs typeface="Tahoma"/>
            </a:endParaRPr>
          </a:p>
          <a:p>
            <a:pPr marL="246379" marR="13081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47015" algn="l"/>
              </a:tabLst>
            </a:pPr>
            <a:r>
              <a:rPr sz="1100" spc="-10" dirty="0">
                <a:latin typeface="Tahoma"/>
                <a:cs typeface="Tahoma"/>
              </a:rPr>
              <a:t>Ketika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0" dirty="0">
                <a:latin typeface="Arial"/>
                <a:cs typeface="Arial"/>
              </a:rPr>
              <a:t>f</a:t>
            </a:r>
            <a:r>
              <a:rPr sz="1200" i="1" spc="15" baseline="-13888" dirty="0">
                <a:latin typeface="Verdana"/>
                <a:cs typeface="Verdana"/>
              </a:rPr>
              <a:t>N</a:t>
            </a:r>
            <a:r>
              <a:rPr sz="1200" i="1" spc="292" baseline="-13888" dirty="0">
                <a:latin typeface="Verdana"/>
                <a:cs typeface="Verdana"/>
              </a:rPr>
              <a:t> </a:t>
            </a:r>
            <a:r>
              <a:rPr sz="1100" spc="-40" dirty="0">
                <a:latin typeface="Tahoma"/>
                <a:cs typeface="Tahoma"/>
              </a:rPr>
              <a:t>cukup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besar,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ada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banyak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fungsi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parameter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-60" dirty="0">
                <a:latin typeface="Tahoma"/>
                <a:cs typeface="Tahoma"/>
              </a:rPr>
              <a:t> sama </a:t>
            </a:r>
            <a:r>
              <a:rPr sz="1100" spc="-55" dirty="0">
                <a:latin typeface="Tahoma"/>
                <a:cs typeface="Tahoma"/>
              </a:rPr>
              <a:t>namun </a:t>
            </a:r>
            <a:r>
              <a:rPr sz="1100" spc="-30" dirty="0">
                <a:latin typeface="Tahoma"/>
                <a:cs typeface="Tahoma"/>
              </a:rPr>
              <a:t>dihitung berkali-kali.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Hal </a:t>
            </a:r>
            <a:r>
              <a:rPr sz="1100" spc="-15" dirty="0">
                <a:latin typeface="Tahoma"/>
                <a:cs typeface="Tahoma"/>
              </a:rPr>
              <a:t>ini </a:t>
            </a:r>
            <a:r>
              <a:rPr sz="1100" spc="-30" dirty="0">
                <a:latin typeface="Tahoma"/>
                <a:cs typeface="Tahoma"/>
              </a:rPr>
              <a:t>berakibat 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berjalan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lambat.</a:t>
            </a:r>
            <a:endParaRPr sz="1100">
              <a:latin typeface="Tahoma"/>
              <a:cs typeface="Tahoma"/>
            </a:endParaRPr>
          </a:p>
          <a:p>
            <a:pPr marL="246379" marR="8509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47015" algn="l"/>
              </a:tabLst>
            </a:pPr>
            <a:r>
              <a:rPr sz="1100" spc="20" dirty="0">
                <a:latin typeface="Tahoma"/>
                <a:cs typeface="Tahoma"/>
              </a:rPr>
              <a:t>Kita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dapat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mereduksi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kompleksitas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rekursi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Fibonacci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menjadi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i="1" spc="20" dirty="0">
                <a:latin typeface="Arial"/>
                <a:cs typeface="Arial"/>
              </a:rPr>
              <a:t>O</a:t>
            </a:r>
            <a:r>
              <a:rPr sz="1100" spc="20" dirty="0">
                <a:latin typeface="Tahoma"/>
                <a:cs typeface="Tahoma"/>
              </a:rPr>
              <a:t>(</a:t>
            </a:r>
            <a:r>
              <a:rPr sz="1100" i="1" spc="20" dirty="0">
                <a:latin typeface="Arial"/>
                <a:cs typeface="Arial"/>
              </a:rPr>
              <a:t>N</a:t>
            </a:r>
            <a:r>
              <a:rPr sz="1100" spc="20" dirty="0">
                <a:latin typeface="Tahoma"/>
                <a:cs typeface="Tahoma"/>
              </a:rPr>
              <a:t>)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teknik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kita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pelajari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 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pemrograman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lanjut.</a:t>
            </a:r>
            <a:endParaRPr sz="1100">
              <a:latin typeface="Tahoma"/>
              <a:cs typeface="Tahoma"/>
            </a:endParaRPr>
          </a:p>
          <a:p>
            <a:pPr marL="246379" marR="304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47015" algn="l"/>
              </a:tabLst>
            </a:pPr>
            <a:r>
              <a:rPr sz="1100" spc="20" dirty="0">
                <a:latin typeface="Tahoma"/>
                <a:cs typeface="Tahoma"/>
              </a:rPr>
              <a:t>Kita </a:t>
            </a:r>
            <a:r>
              <a:rPr sz="1100" spc="-50" dirty="0">
                <a:latin typeface="Tahoma"/>
                <a:cs typeface="Tahoma"/>
              </a:rPr>
              <a:t>juga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bisa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membuat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solusi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spc="20" dirty="0">
                <a:latin typeface="Arial"/>
                <a:cs typeface="Arial"/>
              </a:rPr>
              <a:t>O</a:t>
            </a:r>
            <a:r>
              <a:rPr sz="1100" spc="20" dirty="0">
                <a:latin typeface="Tahoma"/>
                <a:cs typeface="Tahoma"/>
              </a:rPr>
              <a:t>(</a:t>
            </a:r>
            <a:r>
              <a:rPr sz="1100" i="1" spc="20" dirty="0">
                <a:latin typeface="Arial"/>
                <a:cs typeface="Arial"/>
              </a:rPr>
              <a:t>N</a:t>
            </a:r>
            <a:r>
              <a:rPr sz="1100" spc="20" dirty="0">
                <a:latin typeface="Tahoma"/>
                <a:cs typeface="Tahoma"/>
              </a:rPr>
              <a:t>)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menghitung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Fibonacci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secara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iteratif.</a:t>
            </a:r>
            <a:r>
              <a:rPr sz="1100" spc="13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Dapatkah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Anda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membuatnya?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14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73186" y="848535"/>
            <a:ext cx="861694" cy="7092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00330">
              <a:lnSpc>
                <a:spcPct val="100000"/>
              </a:lnSpc>
              <a:spcBef>
                <a:spcPts val="135"/>
              </a:spcBef>
            </a:pPr>
            <a:r>
              <a:rPr sz="1400" spc="30" dirty="0">
                <a:latin typeface="Calibri"/>
                <a:cs typeface="Calibri"/>
              </a:rPr>
              <a:t>Bagian</a:t>
            </a:r>
            <a:r>
              <a:rPr sz="1400" spc="7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2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400" b="1" spc="-25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Permutasi</a:t>
            </a:r>
            <a:endParaRPr sz="1400">
              <a:latin typeface="Gill Sans MT"/>
              <a:cs typeface="Gill Sans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15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23923" y="221828"/>
            <a:ext cx="136017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5" dirty="0"/>
              <a:t>Soal:</a:t>
            </a:r>
            <a:r>
              <a:rPr spc="270" dirty="0"/>
              <a:t> </a:t>
            </a:r>
            <a:r>
              <a:rPr spc="-25" dirty="0"/>
              <a:t>Permutasi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788350"/>
            <a:ext cx="3904615" cy="159194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40" dirty="0">
                <a:latin typeface="Tahoma"/>
                <a:cs typeface="Tahoma"/>
              </a:rPr>
              <a:t>Deskripsi:</a:t>
            </a:r>
            <a:endParaRPr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5" dirty="0">
                <a:latin typeface="Tahoma"/>
                <a:cs typeface="Tahoma"/>
              </a:rPr>
              <a:t>Pak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Dengklek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lupa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password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akun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" dirty="0">
                <a:latin typeface="Tahoma"/>
                <a:cs typeface="Tahoma"/>
              </a:rPr>
              <a:t>TLX-nya!</a:t>
            </a:r>
            <a:endParaRPr sz="1100" dirty="0">
              <a:latin typeface="Tahoma"/>
              <a:cs typeface="Tahoma"/>
            </a:endParaRPr>
          </a:p>
          <a:p>
            <a:pPr marL="289560" marR="33020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4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ia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ingat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hanyalah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passwordnya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terdiri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150" dirty="0">
                <a:latin typeface="Arial"/>
                <a:cs typeface="Arial"/>
              </a:rPr>
              <a:t> </a:t>
            </a:r>
            <a:r>
              <a:rPr sz="1100" spc="-50" dirty="0">
                <a:latin typeface="Tahoma"/>
                <a:cs typeface="Tahoma"/>
              </a:rPr>
              <a:t>angka,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mengandung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masing-masing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angka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sampai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N</a:t>
            </a:r>
            <a:r>
              <a:rPr sz="1100" spc="15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L="28956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25" dirty="0">
                <a:latin typeface="Tahoma"/>
                <a:cs typeface="Tahoma"/>
              </a:rPr>
              <a:t>Misalnya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3,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bisa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jadi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password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" dirty="0">
                <a:latin typeface="Tahoma"/>
                <a:cs typeface="Tahoma"/>
              </a:rPr>
              <a:t>Pak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Dengklek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123,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132,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312,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dst</a:t>
            </a:r>
            <a:endParaRPr sz="1100" dirty="0">
              <a:latin typeface="Tahoma"/>
              <a:cs typeface="Tahoma"/>
            </a:endParaRPr>
          </a:p>
          <a:p>
            <a:pPr marL="289560" marR="51562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15" dirty="0">
                <a:latin typeface="Tahoma"/>
                <a:cs typeface="Tahoma"/>
              </a:rPr>
              <a:t>Bantu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" dirty="0">
                <a:latin typeface="Tahoma"/>
                <a:cs typeface="Tahoma"/>
              </a:rPr>
              <a:t>Pak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Dengklek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menuliskan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70" dirty="0">
                <a:latin typeface="Tahoma"/>
                <a:cs typeface="Tahoma"/>
              </a:rPr>
              <a:t>semua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kemungkinan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passwordnya!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16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91920" y="221828"/>
            <a:ext cx="193548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5" dirty="0"/>
              <a:t>Soal:</a:t>
            </a:r>
            <a:r>
              <a:rPr spc="290" dirty="0"/>
              <a:t> </a:t>
            </a:r>
            <a:r>
              <a:rPr spc="-25" dirty="0"/>
              <a:t>Permutasi</a:t>
            </a:r>
            <a:r>
              <a:rPr spc="12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761223"/>
            <a:ext cx="3739515" cy="166814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35" dirty="0">
                <a:latin typeface="Tahoma"/>
                <a:cs typeface="Tahoma"/>
              </a:rPr>
              <a:t>Format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masukan:</a:t>
            </a:r>
            <a:endParaRPr sz="1100" dirty="0">
              <a:latin typeface="Tahoma"/>
              <a:cs typeface="Tahoma"/>
            </a:endParaRPr>
          </a:p>
          <a:p>
            <a:pPr marL="12700" marR="1191895" indent="144145">
              <a:lnSpc>
                <a:spcPct val="125299"/>
              </a:lnSpc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55" dirty="0">
                <a:latin typeface="Tahoma"/>
                <a:cs typeface="Tahoma"/>
              </a:rPr>
              <a:t>Sebuah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baris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berisi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sebuah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N</a:t>
            </a:r>
            <a:r>
              <a:rPr sz="1100" spc="15" dirty="0">
                <a:latin typeface="Tahoma"/>
                <a:cs typeface="Tahoma"/>
              </a:rPr>
              <a:t>.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Format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keluaran:</a:t>
            </a:r>
            <a:endParaRPr sz="1100" dirty="0">
              <a:latin typeface="Tahoma"/>
              <a:cs typeface="Tahoma"/>
            </a:endParaRPr>
          </a:p>
          <a:p>
            <a:pPr marL="289560" marR="38036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40" dirty="0">
                <a:latin typeface="Tahoma"/>
                <a:cs typeface="Tahoma"/>
              </a:rPr>
              <a:t>Beberapa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baris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merupakan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70" dirty="0">
                <a:latin typeface="Tahoma"/>
                <a:cs typeface="Tahoma"/>
              </a:rPr>
              <a:t>semua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kemungkinan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password,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satu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setiap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barisnya.</a:t>
            </a:r>
            <a:endParaRPr sz="1100" dirty="0">
              <a:latin typeface="Tahoma"/>
              <a:cs typeface="Tahoma"/>
            </a:endParaRPr>
          </a:p>
          <a:p>
            <a:pPr marL="12700" marR="5080" indent="144145">
              <a:lnSpc>
                <a:spcPct val="125299"/>
              </a:lnSpc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25" dirty="0">
                <a:latin typeface="Tahoma"/>
                <a:cs typeface="Tahoma"/>
              </a:rPr>
              <a:t>Urutkan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keluaran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secara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leksikografis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(seperti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kamus).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Batasan:</a:t>
            </a:r>
            <a:endParaRPr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≤</a:t>
            </a:r>
            <a:r>
              <a:rPr sz="1100" i="1" spc="-85" dirty="0">
                <a:latin typeface="Verdana"/>
                <a:cs typeface="Verdan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≤</a:t>
            </a:r>
            <a:r>
              <a:rPr sz="1100" i="1" spc="-85" dirty="0">
                <a:latin typeface="Verdana"/>
                <a:cs typeface="Verdana"/>
              </a:rPr>
              <a:t> </a:t>
            </a:r>
            <a:r>
              <a:rPr sz="1100" spc="-55" dirty="0">
                <a:latin typeface="Tahoma"/>
                <a:cs typeface="Tahoma"/>
              </a:rPr>
              <a:t>8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17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9994" y="1171282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47294" y="221828"/>
            <a:ext cx="3913504" cy="21774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956944">
              <a:lnSpc>
                <a:spcPct val="100000"/>
              </a:lnSpc>
              <a:spcBef>
                <a:spcPts val="135"/>
              </a:spcBef>
            </a:pPr>
            <a:r>
              <a:rPr sz="1400" b="1" spc="5" dirty="0">
                <a:solidFill>
                  <a:srgbClr val="335F9E"/>
                </a:solidFill>
                <a:latin typeface="Gill Sans MT"/>
                <a:cs typeface="Gill Sans MT"/>
              </a:rPr>
              <a:t>Soal:</a:t>
            </a:r>
            <a:r>
              <a:rPr sz="1400" b="1" spc="295" dirty="0">
                <a:solidFill>
                  <a:srgbClr val="335F9E"/>
                </a:solidFill>
                <a:latin typeface="Gill Sans MT"/>
                <a:cs typeface="Gill Sans MT"/>
              </a:rPr>
              <a:t> </a:t>
            </a:r>
            <a:r>
              <a:rPr sz="1400" b="1" spc="-25" dirty="0">
                <a:solidFill>
                  <a:srgbClr val="335F9E"/>
                </a:solidFill>
                <a:latin typeface="Gill Sans MT"/>
                <a:cs typeface="Gill Sans MT"/>
              </a:rPr>
              <a:t>Permutasi</a:t>
            </a:r>
            <a:r>
              <a:rPr sz="1400" b="1" spc="125" dirty="0">
                <a:solidFill>
                  <a:srgbClr val="335F9E"/>
                </a:solidFill>
                <a:latin typeface="Gill Sans MT"/>
                <a:cs typeface="Gill Sans MT"/>
              </a:rPr>
              <a:t> </a:t>
            </a:r>
            <a:r>
              <a:rPr sz="1400" b="1" spc="30" dirty="0">
                <a:solidFill>
                  <a:srgbClr val="335F9E"/>
                </a:solidFill>
                <a:latin typeface="Gill Sans MT"/>
                <a:cs typeface="Gill Sans MT"/>
              </a:rPr>
              <a:t>(lanj.)</a:t>
            </a:r>
            <a:endParaRPr sz="1400" dirty="0">
              <a:latin typeface="Gill Sans MT"/>
              <a:cs typeface="Gill Sans MT"/>
            </a:endParaRPr>
          </a:p>
          <a:p>
            <a:pPr>
              <a:lnSpc>
                <a:spcPct val="100000"/>
              </a:lnSpc>
            </a:pPr>
            <a:endParaRPr sz="1500" dirty="0">
              <a:latin typeface="Gill Sans MT"/>
              <a:cs typeface="Gill Sans MT"/>
            </a:endParaRPr>
          </a:p>
          <a:p>
            <a:pPr marL="12700">
              <a:lnSpc>
                <a:spcPts val="1245"/>
              </a:lnSpc>
              <a:spcBef>
                <a:spcPts val="1165"/>
              </a:spcBef>
              <a:tabLst>
                <a:tab pos="3900170" algn="l"/>
              </a:tabLst>
            </a:pPr>
            <a:r>
              <a:rPr sz="1100" u="sng" spc="-2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Conto</a:t>
            </a:r>
            <a:r>
              <a:rPr sz="1100" u="sng" spc="-5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h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5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masu</a:t>
            </a:r>
            <a:r>
              <a:rPr sz="1100" u="sng" spc="-7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k</a:t>
            </a:r>
            <a:r>
              <a:rPr sz="1100" u="sng" spc="-6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a</a:t>
            </a:r>
            <a:r>
              <a:rPr sz="1100" u="sng" spc="-5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n</a:t>
            </a:r>
            <a:r>
              <a:rPr sz="1100" u="sng" spc="-9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:</a:t>
            </a:r>
            <a:r>
              <a:rPr sz="1100" u="sng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	</a:t>
            </a:r>
            <a:endParaRPr sz="1100" dirty="0">
              <a:latin typeface="Tahoma"/>
              <a:cs typeface="Tahoma"/>
            </a:endParaRPr>
          </a:p>
          <a:p>
            <a:pPr marL="12700">
              <a:lnSpc>
                <a:spcPts val="1125"/>
              </a:lnSpc>
            </a:pPr>
            <a:r>
              <a:rPr sz="1000" spc="50" dirty="0">
                <a:latin typeface="PMingLiU"/>
                <a:cs typeface="PMingLiU"/>
              </a:rPr>
              <a:t>3</a:t>
            </a:r>
            <a:endParaRPr sz="1000" dirty="0">
              <a:latin typeface="PMingLiU"/>
              <a:cs typeface="PMingLiU"/>
            </a:endParaRPr>
          </a:p>
          <a:p>
            <a:pPr>
              <a:lnSpc>
                <a:spcPct val="100000"/>
              </a:lnSpc>
            </a:pPr>
            <a:endParaRPr sz="1000" dirty="0">
              <a:latin typeface="PMingLiU"/>
              <a:cs typeface="PMingLiU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200" dirty="0">
              <a:latin typeface="PMingLiU"/>
              <a:cs typeface="PMingLiU"/>
            </a:endParaRPr>
          </a:p>
          <a:p>
            <a:pPr marL="12700">
              <a:lnSpc>
                <a:spcPts val="1245"/>
              </a:lnSpc>
              <a:spcBef>
                <a:spcPts val="5"/>
              </a:spcBef>
              <a:tabLst>
                <a:tab pos="3900170" algn="l"/>
              </a:tabLst>
            </a:pPr>
            <a:r>
              <a:rPr sz="1100" u="sng" spc="-2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Conto</a:t>
            </a:r>
            <a:r>
              <a:rPr sz="1100" u="sng" spc="-5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h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5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kelu</a:t>
            </a:r>
            <a:r>
              <a:rPr sz="1100" u="sng" spc="-9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a</a:t>
            </a:r>
            <a:r>
              <a:rPr sz="1100" u="sng" spc="-4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ran</a:t>
            </a:r>
            <a:r>
              <a:rPr sz="1100" u="sng" spc="-9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:</a:t>
            </a:r>
            <a:r>
              <a:rPr sz="1100" u="sng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	</a:t>
            </a:r>
            <a:endParaRPr sz="1100" dirty="0">
              <a:latin typeface="Tahoma"/>
              <a:cs typeface="Tahoma"/>
            </a:endParaRPr>
          </a:p>
          <a:p>
            <a:pPr marL="12700">
              <a:lnSpc>
                <a:spcPts val="969"/>
              </a:lnSpc>
            </a:pPr>
            <a:r>
              <a:rPr sz="1000" spc="50" dirty="0">
                <a:latin typeface="PMingLiU"/>
                <a:cs typeface="PMingLiU"/>
              </a:rPr>
              <a:t>123</a:t>
            </a:r>
            <a:endParaRPr sz="1000" dirty="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sz="1000" spc="50" dirty="0">
                <a:latin typeface="PMingLiU"/>
                <a:cs typeface="PMingLiU"/>
              </a:rPr>
              <a:t>132</a:t>
            </a:r>
            <a:endParaRPr sz="1000" dirty="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sz="1000" spc="50" dirty="0">
                <a:latin typeface="PMingLiU"/>
                <a:cs typeface="PMingLiU"/>
              </a:rPr>
              <a:t>213</a:t>
            </a:r>
            <a:endParaRPr sz="1000" dirty="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sz="1000" spc="50" dirty="0">
                <a:latin typeface="PMingLiU"/>
                <a:cs typeface="PMingLiU"/>
              </a:rPr>
              <a:t>231</a:t>
            </a:r>
            <a:endParaRPr sz="1000" dirty="0">
              <a:latin typeface="PMingLiU"/>
              <a:cs typeface="PMingLiU"/>
            </a:endParaRPr>
          </a:p>
          <a:p>
            <a:pPr marL="12700">
              <a:lnSpc>
                <a:spcPts val="894"/>
              </a:lnSpc>
            </a:pPr>
            <a:r>
              <a:rPr sz="1000" spc="50" dirty="0">
                <a:latin typeface="PMingLiU"/>
                <a:cs typeface="PMingLiU"/>
              </a:rPr>
              <a:t>312</a:t>
            </a:r>
            <a:endParaRPr sz="1000" dirty="0">
              <a:latin typeface="PMingLiU"/>
              <a:cs typeface="PMingLiU"/>
            </a:endParaRPr>
          </a:p>
          <a:p>
            <a:pPr marL="12700">
              <a:lnSpc>
                <a:spcPts val="1050"/>
              </a:lnSpc>
            </a:pPr>
            <a:r>
              <a:rPr sz="1000" spc="50" dirty="0">
                <a:latin typeface="PMingLiU"/>
                <a:cs typeface="PMingLiU"/>
              </a:rPr>
              <a:t>321</a:t>
            </a:r>
            <a:endParaRPr sz="1000" dirty="0">
              <a:latin typeface="PMingLiU"/>
              <a:cs typeface="PMingLiU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9994" y="2435263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18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49437" y="221828"/>
            <a:ext cx="50927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Solusi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744714"/>
            <a:ext cx="3769360" cy="1790064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10922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45" dirty="0">
                <a:latin typeface="Tahoma"/>
                <a:cs typeface="Tahoma"/>
              </a:rPr>
              <a:t>Sebelum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merancang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solusi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persoalan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sebenarnya,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mari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kita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sederhanakan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persoalan.</a:t>
            </a:r>
            <a:endParaRPr sz="1100" dirty="0">
              <a:latin typeface="Tahoma"/>
              <a:cs typeface="Tahoma"/>
            </a:endParaRPr>
          </a:p>
          <a:p>
            <a:pPr marL="144780" marR="5080" indent="-132715">
              <a:lnSpc>
                <a:spcPct val="95300"/>
              </a:lnSpc>
              <a:spcBef>
                <a:spcPts val="3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  <a:tab pos="3756025" algn="l"/>
              </a:tabLst>
            </a:pPr>
            <a:r>
              <a:rPr sz="1100" spc="-20" dirty="0">
                <a:latin typeface="Tahoma"/>
                <a:cs typeface="Tahoma"/>
              </a:rPr>
              <a:t>Misalkan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digit-digit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boleh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berulang,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sehingga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3, 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u="sng" spc="-5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kelu</a:t>
            </a:r>
            <a:r>
              <a:rPr sz="1100" u="sng" spc="-9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a</a:t>
            </a:r>
            <a:r>
              <a:rPr sz="1100" u="sng" spc="-4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rann</a:t>
            </a:r>
            <a:r>
              <a:rPr sz="1100" u="sng" spc="-7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y</a:t>
            </a:r>
            <a:r>
              <a:rPr sz="1100" u="sng" spc="-5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a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4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adalah</a:t>
            </a:r>
            <a:r>
              <a:rPr sz="1100" u="sng" spc="-8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: </a:t>
            </a:r>
            <a:r>
              <a:rPr sz="1100" u="sng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	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50" dirty="0">
                <a:latin typeface="PMingLiU"/>
                <a:cs typeface="PMingLiU"/>
              </a:rPr>
              <a:t>                                                 </a:t>
            </a:r>
            <a:r>
              <a:rPr sz="1100" spc="145" dirty="0">
                <a:latin typeface="PMingLiU"/>
                <a:cs typeface="PMingLiU"/>
              </a:rPr>
              <a:t> </a:t>
            </a:r>
            <a:r>
              <a:rPr sz="1000" spc="50" dirty="0">
                <a:latin typeface="PMingLiU"/>
                <a:cs typeface="PMingLiU"/>
              </a:rPr>
              <a:t>111</a:t>
            </a:r>
            <a:endParaRPr sz="1000" dirty="0">
              <a:latin typeface="PMingLiU"/>
              <a:cs typeface="PMingLiU"/>
            </a:endParaRPr>
          </a:p>
          <a:p>
            <a:pPr marL="144780">
              <a:lnSpc>
                <a:spcPts val="745"/>
              </a:lnSpc>
            </a:pPr>
            <a:r>
              <a:rPr sz="1000" spc="50" dirty="0">
                <a:latin typeface="PMingLiU"/>
                <a:cs typeface="PMingLiU"/>
              </a:rPr>
              <a:t>112</a:t>
            </a:r>
            <a:endParaRPr sz="1000" dirty="0">
              <a:latin typeface="PMingLiU"/>
              <a:cs typeface="PMingLiU"/>
            </a:endParaRPr>
          </a:p>
          <a:p>
            <a:pPr marL="144780">
              <a:lnSpc>
                <a:spcPts val="894"/>
              </a:lnSpc>
            </a:pPr>
            <a:r>
              <a:rPr sz="1000" spc="50" dirty="0">
                <a:latin typeface="PMingLiU"/>
                <a:cs typeface="PMingLiU"/>
              </a:rPr>
              <a:t>113</a:t>
            </a:r>
            <a:endParaRPr sz="1000" dirty="0">
              <a:latin typeface="PMingLiU"/>
              <a:cs typeface="PMingLiU"/>
            </a:endParaRPr>
          </a:p>
          <a:p>
            <a:pPr marL="144780">
              <a:lnSpc>
                <a:spcPts val="894"/>
              </a:lnSpc>
            </a:pPr>
            <a:r>
              <a:rPr sz="1000" spc="50" dirty="0">
                <a:latin typeface="PMingLiU"/>
                <a:cs typeface="PMingLiU"/>
              </a:rPr>
              <a:t>121</a:t>
            </a:r>
            <a:endParaRPr sz="1000" dirty="0">
              <a:latin typeface="PMingLiU"/>
              <a:cs typeface="PMingLiU"/>
            </a:endParaRPr>
          </a:p>
          <a:p>
            <a:pPr marL="144780">
              <a:lnSpc>
                <a:spcPts val="894"/>
              </a:lnSpc>
            </a:pPr>
            <a:r>
              <a:rPr sz="1000" spc="50" dirty="0">
                <a:latin typeface="PMingLiU"/>
                <a:cs typeface="PMingLiU"/>
              </a:rPr>
              <a:t>122</a:t>
            </a:r>
            <a:endParaRPr sz="1000" dirty="0">
              <a:latin typeface="PMingLiU"/>
              <a:cs typeface="PMingLiU"/>
            </a:endParaRPr>
          </a:p>
          <a:p>
            <a:pPr marL="144780">
              <a:lnSpc>
                <a:spcPts val="894"/>
              </a:lnSpc>
            </a:pPr>
            <a:r>
              <a:rPr sz="1000" spc="50" dirty="0">
                <a:latin typeface="PMingLiU"/>
                <a:cs typeface="PMingLiU"/>
              </a:rPr>
              <a:t>123</a:t>
            </a:r>
            <a:endParaRPr sz="1000" dirty="0">
              <a:latin typeface="PMingLiU"/>
              <a:cs typeface="PMingLiU"/>
            </a:endParaRPr>
          </a:p>
          <a:p>
            <a:pPr marL="144780">
              <a:lnSpc>
                <a:spcPts val="894"/>
              </a:lnSpc>
            </a:pPr>
            <a:r>
              <a:rPr sz="1000" spc="50" dirty="0">
                <a:latin typeface="PMingLiU"/>
                <a:cs typeface="PMingLiU"/>
              </a:rPr>
              <a:t>131</a:t>
            </a:r>
            <a:endParaRPr sz="1000" dirty="0">
              <a:latin typeface="PMingLiU"/>
              <a:cs typeface="PMingLiU"/>
            </a:endParaRPr>
          </a:p>
          <a:p>
            <a:pPr marL="144780" marR="3416300">
              <a:lnSpc>
                <a:spcPct val="74700"/>
              </a:lnSpc>
              <a:spcBef>
                <a:spcPts val="155"/>
              </a:spcBef>
            </a:pPr>
            <a:r>
              <a:rPr sz="1000" spc="295" dirty="0">
                <a:latin typeface="PMingLiU"/>
                <a:cs typeface="PMingLiU"/>
              </a:rPr>
              <a:t>...  </a:t>
            </a:r>
            <a:r>
              <a:rPr sz="1000" spc="50" dirty="0">
                <a:latin typeface="PMingLiU"/>
                <a:cs typeface="PMingLiU"/>
              </a:rPr>
              <a:t>333</a:t>
            </a:r>
            <a:endParaRPr sz="1000" dirty="0">
              <a:latin typeface="PMingLiU"/>
              <a:cs typeface="PMingLiU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37095" y="2571153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19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97049" y="848535"/>
            <a:ext cx="814069" cy="7092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76200">
              <a:lnSpc>
                <a:spcPct val="100000"/>
              </a:lnSpc>
              <a:spcBef>
                <a:spcPts val="135"/>
              </a:spcBef>
            </a:pPr>
            <a:r>
              <a:rPr sz="1400" spc="30" dirty="0">
                <a:latin typeface="Calibri"/>
                <a:cs typeface="Calibri"/>
              </a:rPr>
              <a:t>Bagian</a:t>
            </a:r>
            <a:r>
              <a:rPr sz="1400" spc="7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1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400" b="1" spc="-5" dirty="0">
                <a:solidFill>
                  <a:srgbClr val="335F9E"/>
                </a:solidFill>
                <a:latin typeface="Gill Sans MT"/>
                <a:cs typeface="Gill Sans MT"/>
                <a:hlinkClick r:id="rId2" action="ppaction://hlinksldjump"/>
              </a:rPr>
              <a:t>Fibonacci</a:t>
            </a:r>
            <a:endParaRPr sz="1400">
              <a:latin typeface="Gill Sans MT"/>
              <a:cs typeface="Gill Sans MT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61972" y="221828"/>
            <a:ext cx="108394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Solusi</a:t>
            </a:r>
            <a:r>
              <a:rPr spc="6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347776" y="422005"/>
            <a:ext cx="3912336" cy="1308370"/>
          </a:xfrm>
          <a:prstGeom prst="rect">
            <a:avLst/>
          </a:prstGeom>
        </p:spPr>
        <p:txBody>
          <a:bodyPr vert="horz" wrap="square" lIns="0" tIns="216217" rIns="0" bIns="0" rtlCol="0">
            <a:spAutoFit/>
          </a:bodyPr>
          <a:lstStyle/>
          <a:p>
            <a:pPr marL="287655" indent="-132715">
              <a:lnSpc>
                <a:spcPts val="1275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  <a:tab pos="3898900" algn="l"/>
              </a:tabLst>
            </a:pPr>
            <a:r>
              <a:rPr sz="1100" u="sng" spc="-10" dirty="0">
                <a:uFill>
                  <a:solidFill>
                    <a:srgbClr val="000000"/>
                  </a:solidFill>
                </a:uFill>
              </a:rPr>
              <a:t>Jika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1100" i="1" u="sng" spc="-2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N</a:t>
            </a:r>
            <a:r>
              <a:rPr sz="1100" i="1" u="sng" spc="15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1100" u="sng" spc="-45" dirty="0">
                <a:uFill>
                  <a:solidFill>
                    <a:srgbClr val="000000"/>
                  </a:solidFill>
                </a:uFill>
              </a:rPr>
              <a:t>selalu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1100" u="sng" spc="-45" dirty="0">
                <a:uFill>
                  <a:solidFill>
                    <a:srgbClr val="000000"/>
                  </a:solidFill>
                </a:uFill>
              </a:rPr>
              <a:t>3,</a:t>
            </a:r>
            <a:r>
              <a:rPr sz="1100" u="sng" spc="25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1100" u="sng" spc="-35" dirty="0">
                <a:uFill>
                  <a:solidFill>
                    <a:srgbClr val="000000"/>
                  </a:solidFill>
                </a:uFill>
              </a:rPr>
              <a:t>terdapat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1100" u="sng" spc="-40" dirty="0">
                <a:uFill>
                  <a:solidFill>
                    <a:srgbClr val="000000"/>
                  </a:solidFill>
                </a:uFill>
              </a:rPr>
              <a:t>solusi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1100" u="sng" spc="-20" dirty="0">
                <a:uFill>
                  <a:solidFill>
                    <a:srgbClr val="000000"/>
                  </a:solidFill>
                </a:uFill>
              </a:rPr>
              <a:t>iteratif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1100" u="sng" spc="-65" dirty="0">
                <a:uFill>
                  <a:solidFill>
                    <a:srgbClr val="000000"/>
                  </a:solidFill>
                </a:uFill>
              </a:rPr>
              <a:t>yang</a:t>
            </a:r>
            <a:r>
              <a:rPr sz="1100" u="sng" spc="25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1100" u="sng" spc="-65" dirty="0">
                <a:uFill>
                  <a:solidFill>
                    <a:srgbClr val="000000"/>
                  </a:solidFill>
                </a:uFill>
              </a:rPr>
              <a:t>sederhana:	</a:t>
            </a:r>
            <a:endParaRPr sz="1100" dirty="0">
              <a:latin typeface="Arial"/>
              <a:cs typeface="Arial"/>
            </a:endParaRPr>
          </a:p>
          <a:p>
            <a:pPr marL="420370" marR="1490345" indent="-133350">
              <a:lnSpc>
                <a:spcPts val="960"/>
              </a:lnSpc>
              <a:spcBef>
                <a:spcPts val="185"/>
              </a:spcBef>
            </a:pPr>
            <a:endParaRPr lang="en-US" sz="1000" dirty="0">
              <a:latin typeface="PMingLiU"/>
              <a:cs typeface="PMingLiU"/>
            </a:endParaRPr>
          </a:p>
          <a:p>
            <a:pPr marL="420370" marR="1490345" indent="-133350">
              <a:lnSpc>
                <a:spcPts val="960"/>
              </a:lnSpc>
              <a:spcBef>
                <a:spcPts val="185"/>
              </a:spcBef>
            </a:pPr>
            <a:endParaRPr lang="en-US" sz="1000" dirty="0">
              <a:latin typeface="PMingLiU"/>
              <a:cs typeface="PMingLiU"/>
            </a:endParaRPr>
          </a:p>
          <a:p>
            <a:pPr marL="420370" marR="1490345" indent="-133350">
              <a:lnSpc>
                <a:spcPts val="960"/>
              </a:lnSpc>
              <a:spcBef>
                <a:spcPts val="185"/>
              </a:spcBef>
            </a:pPr>
            <a:endParaRPr lang="en-US" sz="1000" dirty="0">
              <a:latin typeface="PMingLiU"/>
              <a:cs typeface="PMingLiU"/>
            </a:endParaRPr>
          </a:p>
          <a:p>
            <a:pPr marL="420370" marR="1490345" indent="-133350">
              <a:lnSpc>
                <a:spcPts val="960"/>
              </a:lnSpc>
              <a:spcBef>
                <a:spcPts val="185"/>
              </a:spcBef>
            </a:pPr>
            <a:endParaRPr lang="en-US" sz="1000" dirty="0">
              <a:latin typeface="PMingLiU"/>
              <a:cs typeface="PMingLiU"/>
            </a:endParaRPr>
          </a:p>
          <a:p>
            <a:pPr marL="420370" marR="1490345" indent="-133350">
              <a:lnSpc>
                <a:spcPts val="960"/>
              </a:lnSpc>
              <a:spcBef>
                <a:spcPts val="185"/>
              </a:spcBef>
            </a:pPr>
            <a:endParaRPr lang="en-US" sz="1000" dirty="0">
              <a:latin typeface="PMingLiU"/>
              <a:cs typeface="PMingLiU"/>
            </a:endParaRPr>
          </a:p>
          <a:p>
            <a:pPr marL="420370" marR="1490345" indent="-133350">
              <a:lnSpc>
                <a:spcPts val="960"/>
              </a:lnSpc>
              <a:spcBef>
                <a:spcPts val="185"/>
              </a:spcBef>
            </a:pPr>
            <a:endParaRPr sz="1000" dirty="0">
              <a:latin typeface="PMingLiU"/>
              <a:cs typeface="PMingLiU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48867" y="2797175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20</a:t>
            </a:fld>
            <a:r>
              <a:rPr dirty="0"/>
              <a:t>/36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44B0F6-67D8-497D-8CDF-E155A7C6EE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867" y="876386"/>
            <a:ext cx="2990850" cy="1676921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61972" y="221828"/>
            <a:ext cx="108394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Solusi</a:t>
            </a:r>
            <a:r>
              <a:rPr spc="6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055570"/>
            <a:ext cx="3348990" cy="100012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4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Namun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bagaimana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jika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0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2?</a:t>
            </a:r>
            <a:r>
              <a:rPr sz="1100" spc="14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Atau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4?</a:t>
            </a:r>
            <a:endParaRPr sz="1100" dirty="0">
              <a:latin typeface="Tahoma"/>
              <a:cs typeface="Tahoma"/>
            </a:endParaRPr>
          </a:p>
          <a:p>
            <a:pPr marL="144780" marR="698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Kedalaman </a:t>
            </a:r>
            <a:r>
              <a:rPr sz="1100" b="1" spc="-50" dirty="0">
                <a:latin typeface="Gill Sans MT"/>
                <a:cs typeface="Gill Sans MT"/>
              </a:rPr>
              <a:t>for</a:t>
            </a:r>
            <a:r>
              <a:rPr sz="1100" b="1" spc="-45" dirty="0">
                <a:latin typeface="Gill Sans MT"/>
                <a:cs typeface="Gill Sans MT"/>
              </a:rPr>
              <a:t> </a:t>
            </a:r>
            <a:r>
              <a:rPr sz="1100" b="1" spc="-35" dirty="0">
                <a:latin typeface="Gill Sans MT"/>
                <a:cs typeface="Gill Sans MT"/>
              </a:rPr>
              <a:t>loop</a:t>
            </a:r>
            <a:r>
              <a:rPr sz="1100" b="1" spc="-30" dirty="0">
                <a:latin typeface="Gill Sans MT"/>
                <a:cs typeface="Gill Sans MT"/>
              </a:rPr>
              <a:t> </a:t>
            </a:r>
            <a:r>
              <a:rPr sz="1100" spc="-20" dirty="0">
                <a:latin typeface="Tahoma"/>
                <a:cs typeface="Tahoma"/>
              </a:rPr>
              <a:t>tidak </a:t>
            </a:r>
            <a:r>
              <a:rPr sz="1100" spc="-45" dirty="0">
                <a:latin typeface="Tahoma"/>
                <a:cs typeface="Tahoma"/>
              </a:rPr>
              <a:t>bisa </a:t>
            </a:r>
            <a:r>
              <a:rPr sz="1100" spc="-25" dirty="0">
                <a:latin typeface="Tahoma"/>
                <a:cs typeface="Tahoma"/>
              </a:rPr>
              <a:t>diatur </a:t>
            </a:r>
            <a:r>
              <a:rPr sz="1100" spc="-30" dirty="0">
                <a:latin typeface="Tahoma"/>
                <a:cs typeface="Tahoma"/>
              </a:rPr>
              <a:t>untuk </a:t>
            </a:r>
            <a:r>
              <a:rPr sz="1100" spc="-60" dirty="0">
                <a:latin typeface="Tahoma"/>
                <a:cs typeface="Tahoma"/>
              </a:rPr>
              <a:t>memenuhi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kebutuhan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145" dirty="0">
                <a:latin typeface="Arial"/>
                <a:cs typeface="Arial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beragam!</a:t>
            </a:r>
            <a:endParaRPr sz="1100" dirty="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15" dirty="0">
                <a:latin typeface="Tahoma"/>
                <a:cs typeface="Tahoma"/>
              </a:rPr>
              <a:t>Untuk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itu,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solusi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mudah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digunakan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persoalan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disederhanakan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ini.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21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93849" y="221828"/>
            <a:ext cx="102171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/>
              <a:t>Ide</a:t>
            </a:r>
            <a:r>
              <a:rPr spc="80" dirty="0"/>
              <a:t> </a:t>
            </a:r>
            <a:r>
              <a:rPr spc="-10" dirty="0"/>
              <a:t>Rekursif</a:t>
            </a:r>
          </a:p>
        </p:txBody>
      </p:sp>
      <p:sp>
        <p:nvSpPr>
          <p:cNvPr id="3" name="object 3"/>
          <p:cNvSpPr/>
          <p:nvPr/>
        </p:nvSpPr>
        <p:spPr>
          <a:xfrm>
            <a:off x="1467942" y="1061300"/>
            <a:ext cx="1954530" cy="1262380"/>
          </a:xfrm>
          <a:custGeom>
            <a:avLst/>
            <a:gdLst/>
            <a:ahLst/>
            <a:cxnLst/>
            <a:rect l="l" t="t" r="r" b="b"/>
            <a:pathLst>
              <a:path w="1954529" h="1262380">
                <a:moveTo>
                  <a:pt x="1954225" y="92748"/>
                </a:moveTo>
                <a:lnTo>
                  <a:pt x="1946960" y="56578"/>
                </a:lnTo>
                <a:lnTo>
                  <a:pt x="1927123" y="27101"/>
                </a:lnTo>
                <a:lnTo>
                  <a:pt x="1897646" y="7264"/>
                </a:lnTo>
                <a:lnTo>
                  <a:pt x="1861489" y="0"/>
                </a:lnTo>
                <a:lnTo>
                  <a:pt x="92748" y="0"/>
                </a:lnTo>
                <a:lnTo>
                  <a:pt x="56578" y="7264"/>
                </a:lnTo>
                <a:lnTo>
                  <a:pt x="27101" y="27101"/>
                </a:lnTo>
                <a:lnTo>
                  <a:pt x="7264" y="56578"/>
                </a:lnTo>
                <a:lnTo>
                  <a:pt x="0" y="92748"/>
                </a:lnTo>
                <a:lnTo>
                  <a:pt x="0" y="1169555"/>
                </a:lnTo>
                <a:lnTo>
                  <a:pt x="7264" y="1205712"/>
                </a:lnTo>
                <a:lnTo>
                  <a:pt x="27101" y="1235189"/>
                </a:lnTo>
                <a:lnTo>
                  <a:pt x="56578" y="1255026"/>
                </a:lnTo>
                <a:lnTo>
                  <a:pt x="92748" y="1262303"/>
                </a:lnTo>
                <a:lnTo>
                  <a:pt x="1861489" y="1262303"/>
                </a:lnTo>
                <a:lnTo>
                  <a:pt x="1897646" y="1255026"/>
                </a:lnTo>
                <a:lnTo>
                  <a:pt x="1927123" y="1235189"/>
                </a:lnTo>
                <a:lnTo>
                  <a:pt x="1946960" y="1205712"/>
                </a:lnTo>
                <a:lnTo>
                  <a:pt x="1954225" y="1169555"/>
                </a:lnTo>
                <a:lnTo>
                  <a:pt x="1954225" y="92748"/>
                </a:lnTo>
                <a:close/>
              </a:path>
            </a:pathLst>
          </a:custGeom>
          <a:solidFill>
            <a:srgbClr val="000000">
              <a:alpha val="410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91858" y="598346"/>
            <a:ext cx="3427095" cy="220853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247015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Setiap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kedalaman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b="1" spc="-35" dirty="0">
                <a:latin typeface="Gill Sans MT"/>
                <a:cs typeface="Gill Sans MT"/>
              </a:rPr>
              <a:t>loop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45" dirty="0">
                <a:latin typeface="Tahoma"/>
                <a:cs typeface="Tahoma"/>
              </a:rPr>
              <a:t>bisa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diwujudkan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oleh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sebuah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pemanggilan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rekursif.</a:t>
            </a:r>
            <a:endParaRPr sz="1100">
              <a:latin typeface="Tahoma"/>
              <a:cs typeface="Tahoma"/>
            </a:endParaRPr>
          </a:p>
          <a:p>
            <a:pPr marL="1183640" marR="1607185" indent="-165735">
              <a:lnSpc>
                <a:spcPct val="129900"/>
              </a:lnSpc>
              <a:spcBef>
                <a:spcPts val="700"/>
              </a:spcBef>
            </a:pPr>
            <a:r>
              <a:rPr sz="1000" spc="15" dirty="0">
                <a:latin typeface="Courier New"/>
                <a:cs typeface="Courier New"/>
              </a:rPr>
              <a:t>for 1..N </a:t>
            </a:r>
            <a:r>
              <a:rPr sz="1000" spc="20" dirty="0">
                <a:latin typeface="Courier New"/>
                <a:cs typeface="Courier New"/>
              </a:rPr>
              <a:t> </a:t>
            </a:r>
            <a:r>
              <a:rPr sz="1000" spc="15" dirty="0">
                <a:latin typeface="Courier New"/>
                <a:cs typeface="Courier New"/>
              </a:rPr>
              <a:t>for</a:t>
            </a:r>
            <a:r>
              <a:rPr sz="1000" spc="-65" dirty="0">
                <a:latin typeface="Courier New"/>
                <a:cs typeface="Courier New"/>
              </a:rPr>
              <a:t> </a:t>
            </a:r>
            <a:r>
              <a:rPr sz="1000" spc="15" dirty="0">
                <a:latin typeface="Courier New"/>
                <a:cs typeface="Courier New"/>
              </a:rPr>
              <a:t>1..N</a:t>
            </a:r>
            <a:endParaRPr sz="1000">
              <a:latin typeface="Courier New"/>
              <a:cs typeface="Courier New"/>
            </a:endParaRPr>
          </a:p>
          <a:p>
            <a:pPr marL="1395095">
              <a:lnSpc>
                <a:spcPct val="100000"/>
              </a:lnSpc>
              <a:spcBef>
                <a:spcPts val="180"/>
              </a:spcBef>
            </a:pPr>
            <a:r>
              <a:rPr sz="1000" spc="15" dirty="0">
                <a:latin typeface="Courier New"/>
                <a:cs typeface="Courier New"/>
              </a:rPr>
              <a:t>for</a:t>
            </a:r>
            <a:r>
              <a:rPr sz="1000" spc="-35" dirty="0">
                <a:latin typeface="Courier New"/>
                <a:cs typeface="Courier New"/>
              </a:rPr>
              <a:t> </a:t>
            </a:r>
            <a:r>
              <a:rPr sz="1000" spc="15" dirty="0">
                <a:latin typeface="Courier New"/>
                <a:cs typeface="Courier New"/>
              </a:rPr>
              <a:t>1..N</a:t>
            </a:r>
            <a:endParaRPr sz="1000">
              <a:latin typeface="Courier New"/>
              <a:cs typeface="Courier New"/>
            </a:endParaRPr>
          </a:p>
          <a:p>
            <a:pPr marL="1528445">
              <a:lnSpc>
                <a:spcPct val="100000"/>
              </a:lnSpc>
              <a:spcBef>
                <a:spcPts val="219"/>
              </a:spcBef>
            </a:pPr>
            <a:r>
              <a:rPr sz="1000" spc="15" dirty="0">
                <a:latin typeface="Courier New"/>
                <a:cs typeface="Courier New"/>
              </a:rPr>
              <a:t>...</a:t>
            </a:r>
            <a:endParaRPr sz="1000">
              <a:latin typeface="Courier New"/>
              <a:cs typeface="Courier New"/>
            </a:endParaRPr>
          </a:p>
          <a:p>
            <a:pPr marL="1176655" marR="1788160" indent="217804">
              <a:lnSpc>
                <a:spcPts val="1120"/>
              </a:lnSpc>
              <a:spcBef>
                <a:spcPts val="310"/>
              </a:spcBef>
            </a:pPr>
            <a:r>
              <a:rPr sz="1000" spc="15" dirty="0">
                <a:latin typeface="Courier New"/>
                <a:cs typeface="Courier New"/>
              </a:rPr>
              <a:t>end  end</a:t>
            </a:r>
            <a:endParaRPr sz="1000">
              <a:latin typeface="Courier New"/>
              <a:cs typeface="Courier New"/>
            </a:endParaRPr>
          </a:p>
          <a:p>
            <a:pPr marL="1027430">
              <a:lnSpc>
                <a:spcPct val="100000"/>
              </a:lnSpc>
              <a:spcBef>
                <a:spcPts val="135"/>
              </a:spcBef>
            </a:pPr>
            <a:r>
              <a:rPr sz="1000" spc="15" dirty="0">
                <a:latin typeface="Courier New"/>
                <a:cs typeface="Courier New"/>
              </a:rPr>
              <a:t>end</a:t>
            </a:r>
            <a:endParaRPr sz="1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150">
              <a:latin typeface="Courier New"/>
              <a:cs typeface="Courier New"/>
            </a:endParaRPr>
          </a:p>
          <a:p>
            <a:pPr marL="144780" marR="5080" indent="-132715">
              <a:lnSpc>
                <a:spcPct val="102600"/>
              </a:lnSpc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50" dirty="0">
                <a:latin typeface="Tahoma"/>
                <a:cs typeface="Tahoma"/>
              </a:rPr>
              <a:t>Dengan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menambahkan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parameter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”kedalaman”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 </a:t>
            </a:r>
            <a:r>
              <a:rPr sz="1100" spc="-45" dirty="0">
                <a:latin typeface="Tahoma"/>
                <a:cs typeface="Tahoma"/>
              </a:rPr>
              <a:t> pemanggilan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kedalaman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b="1" spc="-35" dirty="0">
                <a:latin typeface="Gill Sans MT"/>
                <a:cs typeface="Gill Sans MT"/>
              </a:rPr>
              <a:t>loop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35" dirty="0">
                <a:latin typeface="Tahoma"/>
                <a:cs typeface="Tahoma"/>
              </a:rPr>
              <a:t>dapat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diatur.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22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6385" y="221828"/>
            <a:ext cx="159702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/>
              <a:t>Ide</a:t>
            </a:r>
            <a:r>
              <a:rPr spc="110" dirty="0"/>
              <a:t> </a:t>
            </a:r>
            <a:r>
              <a:rPr spc="-10" dirty="0"/>
              <a:t>Rekursif</a:t>
            </a:r>
            <a:r>
              <a:rPr spc="110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359994" y="890676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879797"/>
            <a:ext cx="2350770" cy="1426673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45415" marR="535940" indent="-133350">
              <a:lnSpc>
                <a:spcPts val="960"/>
              </a:lnSpc>
              <a:spcBef>
                <a:spcPts val="325"/>
              </a:spcBef>
            </a:pPr>
            <a:r>
              <a:rPr lang="en-US" sz="1000" spc="105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5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tulis(</a:t>
            </a:r>
            <a:r>
              <a:rPr sz="1000" spc="195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80" dirty="0">
                <a:latin typeface="PMingLiU"/>
                <a:cs typeface="PMingLiU"/>
              </a:rPr>
              <a:t>kedalaman)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235" dirty="0">
                <a:solidFill>
                  <a:srgbClr val="0000FF"/>
                </a:solidFill>
                <a:latin typeface="PMingLiU"/>
                <a:cs typeface="PMingLiU"/>
              </a:rPr>
              <a:t>if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80" dirty="0">
                <a:latin typeface="PMingLiU"/>
                <a:cs typeface="PMingLiU"/>
              </a:rPr>
              <a:t>(kedalaman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&gt;=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25" dirty="0">
                <a:latin typeface="PMingLiU"/>
                <a:cs typeface="PMingLiU"/>
              </a:rPr>
              <a:t>N)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 dirty="0">
              <a:latin typeface="PMingLiU"/>
              <a:cs typeface="PMingLiU"/>
            </a:endParaRPr>
          </a:p>
          <a:p>
            <a:pPr marL="278130">
              <a:lnSpc>
                <a:spcPts val="819"/>
              </a:lnSpc>
            </a:pP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</a:t>
            </a:r>
            <a:r>
              <a:rPr sz="1000" spc="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80" dirty="0">
                <a:solidFill>
                  <a:srgbClr val="009900"/>
                </a:solidFill>
                <a:latin typeface="PMingLiU"/>
                <a:cs typeface="PMingLiU"/>
              </a:rPr>
              <a:t>Cetak</a:t>
            </a:r>
            <a:r>
              <a:rPr sz="1000" spc="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75" dirty="0">
                <a:solidFill>
                  <a:srgbClr val="009900"/>
                </a:solidFill>
                <a:latin typeface="PMingLiU"/>
                <a:cs typeface="PMingLiU"/>
              </a:rPr>
              <a:t>password</a:t>
            </a:r>
            <a:endParaRPr sz="1000" dirty="0">
              <a:latin typeface="PMingLiU"/>
              <a:cs typeface="PMingLiU"/>
            </a:endParaRPr>
          </a:p>
          <a:p>
            <a:pPr marL="278130">
              <a:lnSpc>
                <a:spcPts val="930"/>
              </a:lnSpc>
            </a:pPr>
            <a:r>
              <a:rPr sz="1000" spc="285" dirty="0">
                <a:latin typeface="PMingLiU"/>
                <a:cs typeface="PMingLiU"/>
              </a:rPr>
              <a:t>...</a:t>
            </a:r>
            <a:endParaRPr sz="1000" dirty="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0000FF"/>
                </a:solidFill>
                <a:latin typeface="PMingLiU"/>
                <a:cs typeface="PMingLiU"/>
              </a:rPr>
              <a:t>else</a:t>
            </a:r>
            <a:r>
              <a:rPr sz="1000" spc="229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 dirty="0">
              <a:latin typeface="PMingLiU"/>
              <a:cs typeface="PMingLiU"/>
            </a:endParaRPr>
          </a:p>
          <a:p>
            <a:pPr marL="278130" marR="5080">
              <a:lnSpc>
                <a:spcPts val="960"/>
              </a:lnSpc>
              <a:spcBef>
                <a:spcPts val="114"/>
              </a:spcBef>
            </a:pP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</a:t>
            </a:r>
            <a:r>
              <a:rPr sz="1000" spc="250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0" dirty="0">
                <a:solidFill>
                  <a:srgbClr val="009900"/>
                </a:solidFill>
                <a:latin typeface="PMingLiU"/>
                <a:cs typeface="PMingLiU"/>
              </a:rPr>
              <a:t>Masuk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75" dirty="0">
                <a:solidFill>
                  <a:srgbClr val="009900"/>
                </a:solidFill>
                <a:latin typeface="PMingLiU"/>
                <a:cs typeface="PMingLiU"/>
              </a:rPr>
              <a:t>ke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40" dirty="0">
                <a:solidFill>
                  <a:srgbClr val="009900"/>
                </a:solidFill>
                <a:latin typeface="PMingLiU"/>
                <a:cs typeface="PMingLiU"/>
              </a:rPr>
              <a:t>lapisan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45" dirty="0">
                <a:solidFill>
                  <a:srgbClr val="009900"/>
                </a:solidFill>
                <a:latin typeface="PMingLiU"/>
                <a:cs typeface="PMingLiU"/>
              </a:rPr>
              <a:t>lebih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60" dirty="0">
                <a:solidFill>
                  <a:srgbClr val="009900"/>
                </a:solidFill>
                <a:latin typeface="PMingLiU"/>
                <a:cs typeface="PMingLiU"/>
              </a:rPr>
              <a:t>dalam </a:t>
            </a:r>
            <a:r>
              <a:rPr sz="1000" spc="-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(</a:t>
            </a:r>
            <a:r>
              <a:rPr sz="1000" spc="195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260" dirty="0">
                <a:latin typeface="PMingLiU"/>
                <a:cs typeface="PMingLiU"/>
              </a:rPr>
              <a:t>i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1;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260" dirty="0">
                <a:latin typeface="PMingLiU"/>
                <a:cs typeface="PMingLiU"/>
              </a:rPr>
              <a:t>i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&lt;=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50" dirty="0">
                <a:latin typeface="PMingLiU"/>
                <a:cs typeface="PMingLiU"/>
              </a:rPr>
              <a:t>N;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i++)</a:t>
            </a:r>
            <a:r>
              <a:rPr sz="1000" spc="260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 dirty="0">
              <a:latin typeface="PMingLiU"/>
              <a:cs typeface="PMingLiU"/>
            </a:endParaRPr>
          </a:p>
          <a:p>
            <a:pPr marL="410845">
              <a:lnSpc>
                <a:spcPts val="850"/>
              </a:lnSpc>
            </a:pPr>
            <a:r>
              <a:rPr sz="1000" spc="120" dirty="0">
                <a:latin typeface="PMingLiU"/>
                <a:cs typeface="PMingLiU"/>
              </a:rPr>
              <a:t>tulis(kedalaman</a:t>
            </a:r>
            <a:r>
              <a:rPr sz="1000" spc="24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+</a:t>
            </a:r>
            <a:r>
              <a:rPr sz="1000" spc="240" dirty="0">
                <a:latin typeface="PMingLiU"/>
                <a:cs typeface="PMingLiU"/>
              </a:rPr>
              <a:t> </a:t>
            </a:r>
            <a:r>
              <a:rPr sz="1000" spc="175" dirty="0">
                <a:latin typeface="PMingLiU"/>
                <a:cs typeface="PMingLiU"/>
              </a:rPr>
              <a:t>1);</a:t>
            </a:r>
            <a:endParaRPr sz="1000" dirty="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59994" y="2305799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23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6385" y="221828"/>
            <a:ext cx="159702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/>
              <a:t>Ide</a:t>
            </a:r>
            <a:r>
              <a:rPr spc="110" dirty="0"/>
              <a:t> </a:t>
            </a:r>
            <a:r>
              <a:rPr spc="-10" dirty="0"/>
              <a:t>Rekursif</a:t>
            </a:r>
            <a:r>
              <a:rPr spc="110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637095" y="1313180"/>
            <a:ext cx="3611245" cy="0"/>
          </a:xfrm>
          <a:custGeom>
            <a:avLst/>
            <a:gdLst/>
            <a:ahLst/>
            <a:cxnLst/>
            <a:rect l="l" t="t" r="r" b="b"/>
            <a:pathLst>
              <a:path w="3611245">
                <a:moveTo>
                  <a:pt x="0" y="0"/>
                </a:moveTo>
                <a:lnTo>
                  <a:pt x="3610914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87655" indent="-132715">
              <a:lnSpc>
                <a:spcPts val="1245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  <a:tab pos="3898900" algn="l"/>
              </a:tabLst>
            </a:pPr>
            <a:r>
              <a:rPr sz="1100" u="sng" spc="-35" dirty="0">
                <a:uFill>
                  <a:solidFill>
                    <a:srgbClr val="000000"/>
                  </a:solidFill>
                </a:uFill>
              </a:rPr>
              <a:t>Prosedur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1100" b="1" u="sng" spc="-20" dirty="0">
                <a:uFill>
                  <a:solidFill>
                    <a:srgbClr val="000000"/>
                  </a:solidFill>
                </a:uFill>
                <a:latin typeface="Gill Sans MT"/>
                <a:cs typeface="Gill Sans MT"/>
              </a:rPr>
              <a:t>tulis</a:t>
            </a:r>
            <a:r>
              <a:rPr sz="1100" b="1" u="sng" spc="50" dirty="0">
                <a:uFill>
                  <a:solidFill>
                    <a:srgbClr val="000000"/>
                  </a:solidFill>
                </a:uFill>
                <a:latin typeface="Gill Sans MT"/>
                <a:cs typeface="Gill Sans MT"/>
              </a:rPr>
              <a:t> </a:t>
            </a:r>
            <a:r>
              <a:rPr sz="1100" u="sng" spc="-35" dirty="0">
                <a:uFill>
                  <a:solidFill>
                    <a:srgbClr val="000000"/>
                  </a:solidFill>
                </a:uFill>
              </a:rPr>
              <a:t>dapat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1100" u="sng" spc="-35" dirty="0">
                <a:uFill>
                  <a:solidFill>
                    <a:srgbClr val="000000"/>
                  </a:solidFill>
                </a:uFill>
              </a:rPr>
              <a:t>dipanggil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1100" u="sng" spc="-60" dirty="0">
                <a:uFill>
                  <a:solidFill>
                    <a:srgbClr val="000000"/>
                  </a:solidFill>
                </a:uFill>
              </a:rPr>
              <a:t>dengan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</a:rPr>
              <a:t> </a:t>
            </a:r>
            <a:r>
              <a:rPr sz="1100" u="sng" spc="-40" dirty="0">
                <a:uFill>
                  <a:solidFill>
                    <a:srgbClr val="000000"/>
                  </a:solidFill>
                </a:uFill>
              </a:rPr>
              <a:t>perintah:	</a:t>
            </a:r>
            <a:endParaRPr sz="1100" dirty="0">
              <a:latin typeface="Gill Sans MT"/>
              <a:cs typeface="Gill Sans MT"/>
            </a:endParaRPr>
          </a:p>
          <a:p>
            <a:pPr marL="287655">
              <a:lnSpc>
                <a:spcPts val="1005"/>
              </a:lnSpc>
            </a:pPr>
            <a:r>
              <a:rPr sz="1000" spc="-155" dirty="0">
                <a:latin typeface="PMingLiU"/>
                <a:cs typeface="PMingLiU"/>
              </a:rPr>
              <a:t>N</a:t>
            </a:r>
            <a:r>
              <a:rPr sz="1000" spc="2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3;</a:t>
            </a:r>
            <a:endParaRPr sz="1000" dirty="0">
              <a:latin typeface="PMingLiU"/>
              <a:cs typeface="PMingLiU"/>
            </a:endParaRPr>
          </a:p>
          <a:p>
            <a:pPr marL="287655">
              <a:lnSpc>
                <a:spcPts val="1080"/>
              </a:lnSpc>
            </a:pPr>
            <a:r>
              <a:rPr sz="1000" spc="190" dirty="0">
                <a:latin typeface="PMingLiU"/>
                <a:cs typeface="PMingLiU"/>
              </a:rPr>
              <a:t>tulis(0);</a:t>
            </a:r>
            <a:endParaRPr sz="1000" dirty="0">
              <a:latin typeface="PMingLiU"/>
              <a:cs typeface="PMingLiU"/>
            </a:endParaRPr>
          </a:p>
          <a:p>
            <a:pPr marL="287655" marR="230504" indent="-132715">
              <a:lnSpc>
                <a:spcPct val="102600"/>
              </a:lnSpc>
              <a:spcBef>
                <a:spcPts val="5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dirty="0"/>
              <a:t>Nilai</a:t>
            </a:r>
            <a:r>
              <a:rPr sz="1100" spc="15" dirty="0"/>
              <a:t> </a:t>
            </a:r>
            <a:r>
              <a:rPr sz="1100" b="1" spc="-40" dirty="0">
                <a:latin typeface="Gill Sans MT"/>
                <a:cs typeface="Gill Sans MT"/>
              </a:rPr>
              <a:t>kedalaman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55" dirty="0"/>
              <a:t>akan</a:t>
            </a:r>
            <a:r>
              <a:rPr sz="1100" spc="20" dirty="0"/>
              <a:t> </a:t>
            </a:r>
            <a:r>
              <a:rPr sz="1100" spc="-45" dirty="0"/>
              <a:t>terus</a:t>
            </a:r>
            <a:r>
              <a:rPr sz="1100" spc="20" dirty="0"/>
              <a:t> </a:t>
            </a:r>
            <a:r>
              <a:rPr sz="1100" spc="-45" dirty="0"/>
              <a:t>bertambah</a:t>
            </a:r>
            <a:r>
              <a:rPr sz="1100" spc="20" dirty="0"/>
              <a:t> </a:t>
            </a:r>
            <a:r>
              <a:rPr sz="1100" spc="-55" dirty="0"/>
              <a:t>selama</a:t>
            </a:r>
            <a:r>
              <a:rPr sz="1100" spc="15" dirty="0"/>
              <a:t> </a:t>
            </a:r>
            <a:r>
              <a:rPr sz="1100" spc="-50" dirty="0"/>
              <a:t>kedalaman </a:t>
            </a:r>
            <a:r>
              <a:rPr sz="1100" spc="-330" dirty="0"/>
              <a:t> </a:t>
            </a:r>
            <a:r>
              <a:rPr sz="1100" spc="-40" dirty="0"/>
              <a:t>saat</a:t>
            </a:r>
            <a:r>
              <a:rPr sz="1100" spc="10" dirty="0"/>
              <a:t> </a:t>
            </a:r>
            <a:r>
              <a:rPr sz="1100" spc="-15" dirty="0"/>
              <a:t>ini</a:t>
            </a:r>
            <a:r>
              <a:rPr sz="1100" spc="20" dirty="0"/>
              <a:t> </a:t>
            </a:r>
            <a:r>
              <a:rPr sz="1100" spc="-45" dirty="0"/>
              <a:t>belum</a:t>
            </a:r>
            <a:r>
              <a:rPr sz="1100" spc="20" dirty="0"/>
              <a:t> </a:t>
            </a:r>
            <a:r>
              <a:rPr sz="1100" spc="-50" dirty="0"/>
              <a:t>mencapai</a:t>
            </a:r>
            <a:r>
              <a:rPr sz="1100" spc="20" dirty="0"/>
              <a:t> </a:t>
            </a:r>
            <a:r>
              <a:rPr sz="1100" i="1" spc="15" dirty="0">
                <a:latin typeface="Arial"/>
                <a:cs typeface="Arial"/>
              </a:rPr>
              <a:t>N</a:t>
            </a:r>
            <a:r>
              <a:rPr sz="1100" spc="15" dirty="0"/>
              <a:t>.</a:t>
            </a:r>
            <a:endParaRPr sz="1100" dirty="0">
              <a:latin typeface="Arial"/>
              <a:cs typeface="Arial"/>
            </a:endParaRPr>
          </a:p>
          <a:p>
            <a:pPr marL="287655" indent="-132715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10" dirty="0"/>
              <a:t>Hal</a:t>
            </a:r>
            <a:r>
              <a:rPr sz="1100" spc="10" dirty="0"/>
              <a:t> </a:t>
            </a:r>
            <a:r>
              <a:rPr sz="1100" spc="-15" dirty="0"/>
              <a:t>ini</a:t>
            </a:r>
            <a:r>
              <a:rPr sz="1100" spc="20" dirty="0"/>
              <a:t> </a:t>
            </a:r>
            <a:r>
              <a:rPr sz="1100" spc="-45" dirty="0"/>
              <a:t>menjadi</a:t>
            </a:r>
            <a:r>
              <a:rPr sz="1100" spc="20" dirty="0"/>
              <a:t> </a:t>
            </a:r>
            <a:r>
              <a:rPr sz="1100" spc="-50" dirty="0"/>
              <a:t>memicu</a:t>
            </a:r>
            <a:r>
              <a:rPr sz="1100" spc="20" dirty="0"/>
              <a:t> </a:t>
            </a:r>
            <a:r>
              <a:rPr sz="1100" spc="-45" dirty="0"/>
              <a:t>pemanggilan</a:t>
            </a:r>
            <a:r>
              <a:rPr sz="1100" spc="20" dirty="0"/>
              <a:t> </a:t>
            </a:r>
            <a:r>
              <a:rPr sz="1100" spc="-40" dirty="0"/>
              <a:t>rekursif</a:t>
            </a:r>
            <a:r>
              <a:rPr sz="1100" spc="20" dirty="0"/>
              <a:t> </a:t>
            </a:r>
            <a:r>
              <a:rPr sz="1100" spc="-35" dirty="0"/>
              <a:t>lebih</a:t>
            </a:r>
            <a:r>
              <a:rPr sz="1100" spc="20" dirty="0"/>
              <a:t> </a:t>
            </a:r>
            <a:r>
              <a:rPr sz="1100" spc="-40" dirty="0"/>
              <a:t>dalam.</a:t>
            </a:r>
            <a:endParaRPr sz="1100" dirty="0"/>
          </a:p>
          <a:p>
            <a:pPr marL="287655" marR="205104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40" dirty="0"/>
              <a:t>Setelah</a:t>
            </a:r>
            <a:r>
              <a:rPr sz="1100" spc="15" dirty="0"/>
              <a:t> </a:t>
            </a:r>
            <a:r>
              <a:rPr sz="1100" b="1" spc="-40" dirty="0">
                <a:latin typeface="Gill Sans MT"/>
                <a:cs typeface="Gill Sans MT"/>
              </a:rPr>
              <a:t>kedalaman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40" dirty="0"/>
              <a:t>melebihi</a:t>
            </a:r>
            <a:r>
              <a:rPr sz="1100" spc="20" dirty="0"/>
              <a:t> </a:t>
            </a:r>
            <a:r>
              <a:rPr sz="1100" i="1" spc="15" dirty="0">
                <a:latin typeface="Arial"/>
                <a:cs typeface="Arial"/>
              </a:rPr>
              <a:t>N</a:t>
            </a:r>
            <a:r>
              <a:rPr sz="1100" spc="15" dirty="0"/>
              <a:t>,</a:t>
            </a:r>
            <a:r>
              <a:rPr sz="1100" spc="20" dirty="0"/>
              <a:t> </a:t>
            </a:r>
            <a:r>
              <a:rPr sz="1100" spc="-40" dirty="0"/>
              <a:t>artinya</a:t>
            </a:r>
            <a:r>
              <a:rPr sz="1100" spc="25" dirty="0"/>
              <a:t> </a:t>
            </a:r>
            <a:r>
              <a:rPr sz="1100" spc="-20" dirty="0"/>
              <a:t>tidak</a:t>
            </a:r>
            <a:r>
              <a:rPr sz="1100" spc="15" dirty="0"/>
              <a:t> </a:t>
            </a:r>
            <a:r>
              <a:rPr sz="1100" spc="-40" dirty="0"/>
              <a:t>perlu</a:t>
            </a:r>
            <a:r>
              <a:rPr sz="1100" spc="20" dirty="0"/>
              <a:t> </a:t>
            </a:r>
            <a:r>
              <a:rPr sz="1100" spc="-25" dirty="0"/>
              <a:t>lagi </a:t>
            </a:r>
            <a:r>
              <a:rPr sz="1100" spc="-20" dirty="0"/>
              <a:t> </a:t>
            </a:r>
            <a:r>
              <a:rPr sz="1100" spc="-60" dirty="0"/>
              <a:t>menambah</a:t>
            </a:r>
            <a:r>
              <a:rPr sz="1100" spc="10" dirty="0"/>
              <a:t> </a:t>
            </a:r>
            <a:r>
              <a:rPr sz="1100" spc="-20" dirty="0"/>
              <a:t>”lapisan</a:t>
            </a:r>
            <a:r>
              <a:rPr sz="1100" spc="15" dirty="0"/>
              <a:t> </a:t>
            </a:r>
            <a:r>
              <a:rPr sz="1100" b="1" spc="-10" dirty="0">
                <a:latin typeface="Gill Sans MT"/>
                <a:cs typeface="Gill Sans MT"/>
              </a:rPr>
              <a:t>loop</a:t>
            </a:r>
            <a:r>
              <a:rPr sz="1100" spc="-10" dirty="0"/>
              <a:t>”,</a:t>
            </a:r>
            <a:r>
              <a:rPr sz="1100" spc="5" dirty="0"/>
              <a:t> </a:t>
            </a:r>
            <a:r>
              <a:rPr sz="1100" spc="-55" dirty="0"/>
              <a:t>sehingga</a:t>
            </a:r>
            <a:r>
              <a:rPr sz="1100" spc="10" dirty="0"/>
              <a:t> </a:t>
            </a:r>
            <a:r>
              <a:rPr sz="1100" spc="-30" dirty="0"/>
              <a:t>dicapai</a:t>
            </a:r>
            <a:r>
              <a:rPr sz="1100" spc="15" dirty="0"/>
              <a:t> </a:t>
            </a:r>
            <a:r>
              <a:rPr sz="1100" i="1" spc="-100" dirty="0">
                <a:latin typeface="Arial"/>
                <a:cs typeface="Arial"/>
              </a:rPr>
              <a:t>base</a:t>
            </a:r>
            <a:r>
              <a:rPr sz="1100" i="1" spc="45" dirty="0">
                <a:latin typeface="Arial"/>
                <a:cs typeface="Arial"/>
              </a:rPr>
              <a:t> </a:t>
            </a:r>
            <a:r>
              <a:rPr sz="1100" i="1" spc="-105" dirty="0">
                <a:latin typeface="Arial"/>
                <a:cs typeface="Arial"/>
              </a:rPr>
              <a:t>case</a:t>
            </a:r>
            <a:r>
              <a:rPr sz="1100" i="1" spc="-75" dirty="0">
                <a:latin typeface="Arial"/>
                <a:cs typeface="Arial"/>
              </a:rPr>
              <a:t> </a:t>
            </a:r>
            <a:r>
              <a:rPr sz="1100" spc="-50" dirty="0"/>
              <a:t>dan </a:t>
            </a:r>
            <a:r>
              <a:rPr sz="1100" spc="-330" dirty="0"/>
              <a:t> </a:t>
            </a:r>
            <a:r>
              <a:rPr sz="1100" spc="-30" dirty="0"/>
              <a:t>dicetak</a:t>
            </a:r>
            <a:r>
              <a:rPr sz="1100" spc="15" dirty="0"/>
              <a:t> </a:t>
            </a:r>
            <a:r>
              <a:rPr sz="1100" spc="-60" dirty="0"/>
              <a:t>password.</a:t>
            </a:r>
            <a:endParaRPr sz="1100" dirty="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24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6385" y="221828"/>
            <a:ext cx="159702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/>
              <a:t>Ide</a:t>
            </a:r>
            <a:r>
              <a:rPr spc="110" dirty="0"/>
              <a:t> </a:t>
            </a:r>
            <a:r>
              <a:rPr spc="-10" dirty="0"/>
              <a:t>Rekursif</a:t>
            </a:r>
            <a:r>
              <a:rPr spc="110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946504"/>
            <a:ext cx="3527425" cy="13385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Masalah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berikutnya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bagaimana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mencatat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password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sejauh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ini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telah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dibentuk.</a:t>
            </a:r>
            <a:endParaRPr sz="1100">
              <a:latin typeface="Tahoma"/>
              <a:cs typeface="Tahoma"/>
            </a:endParaRPr>
          </a:p>
          <a:p>
            <a:pPr marL="144780" marR="17272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Salah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satu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solusinya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membuat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array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global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mencatat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digit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password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sampai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b="1" spc="-40" dirty="0">
                <a:latin typeface="Gill Sans MT"/>
                <a:cs typeface="Gill Sans MT"/>
              </a:rPr>
              <a:t>kedalaman</a:t>
            </a:r>
            <a:r>
              <a:rPr sz="1100" spc="-40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44780" marR="23622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10" dirty="0">
                <a:latin typeface="Tahoma"/>
                <a:cs typeface="Tahoma"/>
              </a:rPr>
              <a:t>Ketika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100" dirty="0">
                <a:latin typeface="Arial"/>
                <a:cs typeface="Arial"/>
              </a:rPr>
              <a:t>base</a:t>
            </a:r>
            <a:r>
              <a:rPr sz="1100" i="1" spc="55" dirty="0">
                <a:latin typeface="Arial"/>
                <a:cs typeface="Arial"/>
              </a:rPr>
              <a:t> </a:t>
            </a:r>
            <a:r>
              <a:rPr sz="1100" i="1" spc="-105" dirty="0">
                <a:latin typeface="Arial"/>
                <a:cs typeface="Arial"/>
              </a:rPr>
              <a:t>case</a:t>
            </a:r>
            <a:r>
              <a:rPr sz="1100" i="1" spc="-65" dirty="0">
                <a:latin typeface="Arial"/>
                <a:cs typeface="Arial"/>
              </a:rPr>
              <a:t> </a:t>
            </a:r>
            <a:r>
              <a:rPr sz="1100" spc="-35" dirty="0">
                <a:latin typeface="Tahoma"/>
                <a:cs typeface="Tahoma"/>
              </a:rPr>
              <a:t>tercapai,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kita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bisa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mencetak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array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tersebut.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20" dirty="0">
                <a:latin typeface="Tahoma"/>
                <a:cs typeface="Tahoma"/>
              </a:rPr>
              <a:t>Kita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namakan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array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tersebut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catat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25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6385" y="221828"/>
            <a:ext cx="159702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/>
              <a:t>Ide</a:t>
            </a:r>
            <a:r>
              <a:rPr spc="110" dirty="0"/>
              <a:t> </a:t>
            </a:r>
            <a:r>
              <a:rPr spc="-10" dirty="0"/>
              <a:t>Rekursif</a:t>
            </a:r>
            <a:r>
              <a:rPr spc="110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/>
          <p:nvPr/>
        </p:nvSpPr>
        <p:spPr>
          <a:xfrm>
            <a:off x="359994" y="692162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681296"/>
            <a:ext cx="2948305" cy="2106346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45415" marR="1134110" indent="-133350">
              <a:lnSpc>
                <a:spcPts val="960"/>
              </a:lnSpc>
              <a:spcBef>
                <a:spcPts val="325"/>
              </a:spcBef>
            </a:pPr>
            <a:r>
              <a:rPr lang="en-US" sz="1000" spc="105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5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tulis(</a:t>
            </a:r>
            <a:r>
              <a:rPr sz="1000" spc="195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80" dirty="0">
                <a:latin typeface="PMingLiU"/>
                <a:cs typeface="PMingLiU"/>
              </a:rPr>
              <a:t>kedalaman)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235" dirty="0">
                <a:solidFill>
                  <a:srgbClr val="0000FF"/>
                </a:solidFill>
                <a:latin typeface="PMingLiU"/>
                <a:cs typeface="PMingLiU"/>
              </a:rPr>
              <a:t>if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80" dirty="0">
                <a:latin typeface="PMingLiU"/>
                <a:cs typeface="PMingLiU"/>
              </a:rPr>
              <a:t>(kedalaman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&gt;=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25" dirty="0">
                <a:latin typeface="PMingLiU"/>
                <a:cs typeface="PMingLiU"/>
              </a:rPr>
              <a:t>N)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 dirty="0">
              <a:latin typeface="PMingLiU"/>
              <a:cs typeface="PMingLiU"/>
            </a:endParaRPr>
          </a:p>
          <a:p>
            <a:pPr marL="278130">
              <a:lnSpc>
                <a:spcPts val="850"/>
              </a:lnSpc>
            </a:pP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</a:t>
            </a:r>
            <a:r>
              <a:rPr sz="1000" spc="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80" dirty="0">
                <a:solidFill>
                  <a:srgbClr val="009900"/>
                </a:solidFill>
                <a:latin typeface="PMingLiU"/>
                <a:cs typeface="PMingLiU"/>
              </a:rPr>
              <a:t>Cetak</a:t>
            </a:r>
            <a:r>
              <a:rPr sz="1000" spc="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75" dirty="0">
                <a:solidFill>
                  <a:srgbClr val="009900"/>
                </a:solidFill>
                <a:latin typeface="PMingLiU"/>
                <a:cs typeface="PMingLiU"/>
              </a:rPr>
              <a:t>password</a:t>
            </a:r>
            <a:endParaRPr sz="1000" dirty="0">
              <a:latin typeface="PMingLiU"/>
              <a:cs typeface="PMingLiU"/>
            </a:endParaRPr>
          </a:p>
          <a:p>
            <a:pPr marL="410845" marR="403225" indent="-133350">
              <a:lnSpc>
                <a:spcPts val="960"/>
              </a:lnSpc>
              <a:spcBef>
                <a:spcPts val="114"/>
              </a:spcBef>
            </a:pPr>
            <a:r>
              <a:rPr sz="1000" spc="155" dirty="0">
                <a:solidFill>
                  <a:srgbClr val="0000FF"/>
                </a:solidFill>
                <a:latin typeface="PMingLiU"/>
                <a:cs typeface="PMingLiU"/>
              </a:rPr>
              <a:t>for </a:t>
            </a:r>
            <a:r>
              <a:rPr sz="1000" spc="195" dirty="0">
                <a:latin typeface="PMingLiU"/>
                <a:cs typeface="PMingLiU"/>
              </a:rPr>
              <a:t>(</a:t>
            </a:r>
            <a:r>
              <a:rPr sz="1000" spc="195" dirty="0">
                <a:solidFill>
                  <a:srgbClr val="0000FF"/>
                </a:solidFill>
                <a:latin typeface="PMingLiU"/>
                <a:cs typeface="PMingLiU"/>
              </a:rPr>
              <a:t>int </a:t>
            </a:r>
            <a:r>
              <a:rPr sz="1000" spc="260" dirty="0">
                <a:latin typeface="PMingLiU"/>
                <a:cs typeface="PMingLiU"/>
              </a:rPr>
              <a:t>i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-5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0; </a:t>
            </a:r>
            <a:r>
              <a:rPr sz="1000" spc="260" dirty="0">
                <a:latin typeface="PMingLiU"/>
                <a:cs typeface="PMingLiU"/>
              </a:rPr>
              <a:t>i </a:t>
            </a:r>
            <a:r>
              <a:rPr sz="1000" spc="-10" dirty="0">
                <a:latin typeface="PMingLiU"/>
                <a:cs typeface="PMingLiU"/>
              </a:rPr>
              <a:t>&lt;</a:t>
            </a:r>
            <a:r>
              <a:rPr sz="1000" spc="-5" dirty="0">
                <a:latin typeface="PMingLiU"/>
                <a:cs typeface="PMingLiU"/>
              </a:rPr>
              <a:t> </a:t>
            </a:r>
            <a:r>
              <a:rPr sz="1000" spc="50" dirty="0">
                <a:latin typeface="PMingLiU"/>
                <a:cs typeface="PMingLiU"/>
              </a:rPr>
              <a:t>N;</a:t>
            </a:r>
            <a:r>
              <a:rPr sz="1000" spc="55" dirty="0"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i++)</a:t>
            </a:r>
            <a:r>
              <a:rPr sz="1000" spc="114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 </a:t>
            </a:r>
            <a:r>
              <a:rPr sz="1000" spc="75" dirty="0">
                <a:latin typeface="PMingLiU"/>
                <a:cs typeface="PMingLiU"/>
              </a:rPr>
              <a:t> </a:t>
            </a:r>
            <a:r>
              <a:rPr lang="en-US" sz="1000" spc="135" dirty="0" err="1">
                <a:latin typeface="PMingLiU"/>
                <a:cs typeface="PMingLiU"/>
              </a:rPr>
              <a:t>printf</a:t>
            </a:r>
            <a:r>
              <a:rPr lang="en-US" sz="1000" spc="135" dirty="0">
                <a:latin typeface="PMingLiU"/>
                <a:cs typeface="PMingLiU"/>
              </a:rPr>
              <a:t>(</a:t>
            </a:r>
            <a:r>
              <a:rPr lang="en-US" sz="1000" spc="135" dirty="0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lang="en-US" sz="1000" spc="135" dirty="0">
                <a:latin typeface="PMingLiU"/>
                <a:cs typeface="PMingLiU"/>
              </a:rPr>
              <a:t>,</a:t>
            </a:r>
            <a:r>
              <a:rPr lang="en-US" sz="1000" spc="250" dirty="0">
                <a:latin typeface="PMingLiU"/>
                <a:cs typeface="PMingLiU"/>
              </a:rPr>
              <a:t> </a:t>
            </a:r>
            <a:r>
              <a:rPr lang="en-US" sz="1000" spc="195" dirty="0" err="1">
                <a:latin typeface="PMingLiU"/>
                <a:cs typeface="PMingLiU"/>
              </a:rPr>
              <a:t>catat</a:t>
            </a:r>
            <a:r>
              <a:rPr lang="en-US" sz="1000" spc="195" dirty="0">
                <a:latin typeface="PMingLiU"/>
                <a:cs typeface="PMingLiU"/>
              </a:rPr>
              <a:t>[</a:t>
            </a:r>
            <a:r>
              <a:rPr lang="en-US" sz="1000" spc="195" dirty="0" err="1">
                <a:latin typeface="PMingLiU"/>
                <a:cs typeface="PMingLiU"/>
              </a:rPr>
              <a:t>i</a:t>
            </a:r>
            <a:r>
              <a:rPr lang="en-US" sz="1000" spc="195" dirty="0">
                <a:latin typeface="PMingLiU"/>
                <a:cs typeface="PMingLiU"/>
              </a:rPr>
              <a:t>]);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80" dirty="0" err="1">
                <a:solidFill>
                  <a:srgbClr val="009900"/>
                </a:solidFill>
                <a:latin typeface="PMingLiU"/>
                <a:cs typeface="PMingLiU"/>
              </a:rPr>
              <a:t>Cetak</a:t>
            </a:r>
            <a:endParaRPr lang="en-US" sz="1000" spc="80" dirty="0">
              <a:solidFill>
                <a:srgbClr val="009900"/>
              </a:solidFill>
              <a:latin typeface="PMingLiU"/>
              <a:cs typeface="PMingLiU"/>
            </a:endParaRPr>
          </a:p>
          <a:p>
            <a:pPr marL="410845" marR="403225" indent="-133350">
              <a:lnSpc>
                <a:spcPts val="960"/>
              </a:lnSpc>
              <a:spcBef>
                <a:spcPts val="114"/>
              </a:spcBef>
            </a:pPr>
            <a:r>
              <a:rPr lang="en-US" sz="1000" dirty="0">
                <a:latin typeface="PMingLiU"/>
                <a:cs typeface="PMingLiU"/>
              </a:rPr>
              <a:t>	</a:t>
            </a:r>
            <a:r>
              <a:rPr lang="en-US" sz="1000" spc="135" dirty="0" err="1">
                <a:latin typeface="PMingLiU"/>
                <a:cs typeface="PMingLiU"/>
              </a:rPr>
              <a:t>cout</a:t>
            </a:r>
            <a:r>
              <a:rPr lang="en-US" sz="1000" spc="135" dirty="0">
                <a:latin typeface="PMingLiU"/>
                <a:cs typeface="PMingLiU"/>
              </a:rPr>
              <a:t> &lt;&lt; </a:t>
            </a:r>
            <a:r>
              <a:rPr lang="en-US" sz="1000" spc="135" dirty="0" err="1">
                <a:latin typeface="PMingLiU"/>
                <a:cs typeface="PMingLiU"/>
              </a:rPr>
              <a:t>catat</a:t>
            </a:r>
            <a:r>
              <a:rPr lang="en-US" sz="1000" spc="135" dirty="0">
                <a:latin typeface="PMingLiU"/>
                <a:cs typeface="PMingLiU"/>
              </a:rPr>
              <a:t>[</a:t>
            </a:r>
            <a:r>
              <a:rPr lang="en-US" sz="1000" spc="135" dirty="0" err="1">
                <a:latin typeface="PMingLiU"/>
                <a:cs typeface="PMingLiU"/>
              </a:rPr>
              <a:t>i</a:t>
            </a:r>
            <a:r>
              <a:rPr lang="en-US" sz="1000" spc="135" dirty="0">
                <a:latin typeface="PMingLiU"/>
                <a:cs typeface="PMingLiU"/>
              </a:rPr>
              <a:t>];</a:t>
            </a:r>
            <a:endParaRPr sz="1000" dirty="0">
              <a:latin typeface="PMingLiU"/>
              <a:cs typeface="PMingLiU"/>
            </a:endParaRPr>
          </a:p>
          <a:p>
            <a:pPr marL="278130">
              <a:lnSpc>
                <a:spcPts val="85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lang="en-US" sz="1000" spc="175" dirty="0" err="1">
                <a:latin typeface="PMingLiU"/>
                <a:cs typeface="PMingLiU"/>
              </a:rPr>
              <a:t>Cout</a:t>
            </a:r>
            <a:r>
              <a:rPr lang="en-US" sz="1000" spc="175" dirty="0">
                <a:latin typeface="PMingLiU"/>
                <a:cs typeface="PMingLiU"/>
              </a:rPr>
              <a:t>&lt;&lt;</a:t>
            </a:r>
            <a:r>
              <a:rPr lang="en-US" sz="1000" spc="175" dirty="0" err="1">
                <a:latin typeface="PMingLiU"/>
                <a:cs typeface="PMingLiU"/>
              </a:rPr>
              <a:t>endl</a:t>
            </a:r>
            <a:r>
              <a:rPr lang="en-US" sz="1000" spc="175" dirty="0">
                <a:latin typeface="PMingLiU"/>
                <a:cs typeface="PMingLiU"/>
              </a:rPr>
              <a:t>;</a:t>
            </a:r>
            <a:endParaRPr sz="1000" dirty="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0000FF"/>
                </a:solidFill>
                <a:latin typeface="PMingLiU"/>
                <a:cs typeface="PMingLiU"/>
              </a:rPr>
              <a:t>else</a:t>
            </a:r>
            <a:r>
              <a:rPr sz="1000" spc="229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 dirty="0">
              <a:latin typeface="PMingLiU"/>
              <a:cs typeface="PMingLiU"/>
            </a:endParaRPr>
          </a:p>
          <a:p>
            <a:pPr marL="278130" marR="602615">
              <a:lnSpc>
                <a:spcPts val="960"/>
              </a:lnSpc>
              <a:spcBef>
                <a:spcPts val="110"/>
              </a:spcBef>
            </a:pP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</a:t>
            </a:r>
            <a:r>
              <a:rPr sz="1000" spc="250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0" dirty="0">
                <a:solidFill>
                  <a:srgbClr val="009900"/>
                </a:solidFill>
                <a:latin typeface="PMingLiU"/>
                <a:cs typeface="PMingLiU"/>
              </a:rPr>
              <a:t>Masuk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75" dirty="0">
                <a:solidFill>
                  <a:srgbClr val="009900"/>
                </a:solidFill>
                <a:latin typeface="PMingLiU"/>
                <a:cs typeface="PMingLiU"/>
              </a:rPr>
              <a:t>ke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40" dirty="0">
                <a:solidFill>
                  <a:srgbClr val="009900"/>
                </a:solidFill>
                <a:latin typeface="PMingLiU"/>
                <a:cs typeface="PMingLiU"/>
              </a:rPr>
              <a:t>lapisan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45" dirty="0">
                <a:solidFill>
                  <a:srgbClr val="009900"/>
                </a:solidFill>
                <a:latin typeface="PMingLiU"/>
                <a:cs typeface="PMingLiU"/>
              </a:rPr>
              <a:t>lebih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60" dirty="0">
                <a:solidFill>
                  <a:srgbClr val="009900"/>
                </a:solidFill>
                <a:latin typeface="PMingLiU"/>
                <a:cs typeface="PMingLiU"/>
              </a:rPr>
              <a:t>dalam </a:t>
            </a:r>
            <a:r>
              <a:rPr sz="1000" spc="-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(</a:t>
            </a:r>
            <a:r>
              <a:rPr sz="1000" spc="195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260" dirty="0">
                <a:latin typeface="PMingLiU"/>
                <a:cs typeface="PMingLiU"/>
              </a:rPr>
              <a:t>i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1;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260" dirty="0">
                <a:latin typeface="PMingLiU"/>
                <a:cs typeface="PMingLiU"/>
              </a:rPr>
              <a:t>i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&lt;=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50" dirty="0">
                <a:latin typeface="PMingLiU"/>
                <a:cs typeface="PMingLiU"/>
              </a:rPr>
              <a:t>N;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i++)</a:t>
            </a:r>
            <a:r>
              <a:rPr sz="1000" spc="260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 dirty="0">
              <a:latin typeface="PMingLiU"/>
              <a:cs typeface="PMingLiU"/>
            </a:endParaRPr>
          </a:p>
          <a:p>
            <a:pPr marL="410845" marR="5080">
              <a:lnSpc>
                <a:spcPts val="960"/>
              </a:lnSpc>
              <a:spcBef>
                <a:spcPts val="5"/>
              </a:spcBef>
            </a:pPr>
            <a:r>
              <a:rPr sz="1000" spc="114" dirty="0">
                <a:latin typeface="PMingLiU"/>
                <a:cs typeface="PMingLiU"/>
              </a:rPr>
              <a:t>catat[kedalaman]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15" dirty="0">
                <a:latin typeface="PMingLiU"/>
                <a:cs typeface="PMingLiU"/>
              </a:rPr>
              <a:t> </a:t>
            </a:r>
            <a:r>
              <a:rPr sz="1000" spc="260" dirty="0">
                <a:latin typeface="PMingLiU"/>
                <a:cs typeface="PMingLiU"/>
              </a:rPr>
              <a:t>i; </a:t>
            </a: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 </a:t>
            </a:r>
            <a:r>
              <a:rPr sz="1000" spc="125" dirty="0">
                <a:solidFill>
                  <a:srgbClr val="009900"/>
                </a:solidFill>
                <a:latin typeface="PMingLiU"/>
                <a:cs typeface="PMingLiU"/>
              </a:rPr>
              <a:t>Catat</a:t>
            </a: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009900"/>
                </a:solidFill>
                <a:latin typeface="PMingLiU"/>
                <a:cs typeface="PMingLiU"/>
              </a:rPr>
              <a:t>di</a:t>
            </a: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80" dirty="0">
                <a:solidFill>
                  <a:srgbClr val="009900"/>
                </a:solidFill>
                <a:latin typeface="PMingLiU"/>
                <a:cs typeface="PMingLiU"/>
              </a:rPr>
              <a:t>sini </a:t>
            </a:r>
            <a:r>
              <a:rPr sz="1000" spc="-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20" dirty="0">
                <a:latin typeface="PMingLiU"/>
                <a:cs typeface="PMingLiU"/>
              </a:rPr>
              <a:t>tulis(kedalaman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+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175" dirty="0">
                <a:latin typeface="PMingLiU"/>
                <a:cs typeface="PMingLiU"/>
              </a:rPr>
              <a:t>1);</a:t>
            </a:r>
            <a:endParaRPr sz="1000" dirty="0">
              <a:latin typeface="PMingLiU"/>
              <a:cs typeface="PMingLiU"/>
            </a:endParaRPr>
          </a:p>
          <a:p>
            <a:pPr marL="278130">
              <a:lnSpc>
                <a:spcPts val="85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59994" y="2603550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26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26007" y="221828"/>
            <a:ext cx="195580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Solusi</a:t>
            </a:r>
            <a:r>
              <a:rPr spc="120" dirty="0"/>
              <a:t> </a:t>
            </a:r>
            <a:r>
              <a:rPr spc="-10" dirty="0"/>
              <a:t>untuk</a:t>
            </a:r>
            <a:r>
              <a:rPr spc="120" dirty="0"/>
              <a:t> </a:t>
            </a:r>
            <a:r>
              <a:rPr spc="-25" dirty="0"/>
              <a:t>Permutasi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4787" rIns="0" bIns="0" rtlCol="0">
            <a:spAutoFit/>
          </a:bodyPr>
          <a:lstStyle/>
          <a:p>
            <a:pPr marL="287655" marR="231775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20" dirty="0"/>
              <a:t>Kita</a:t>
            </a:r>
            <a:r>
              <a:rPr sz="1100" spc="35" dirty="0"/>
              <a:t> </a:t>
            </a:r>
            <a:r>
              <a:rPr sz="1100" spc="-40" dirty="0"/>
              <a:t>berhasil</a:t>
            </a:r>
            <a:r>
              <a:rPr sz="1100" spc="35" dirty="0"/>
              <a:t> </a:t>
            </a:r>
            <a:r>
              <a:rPr sz="1100" spc="-60" dirty="0"/>
              <a:t>menyelesaikan</a:t>
            </a:r>
            <a:r>
              <a:rPr sz="1100" spc="35" dirty="0"/>
              <a:t> </a:t>
            </a:r>
            <a:r>
              <a:rPr sz="1100" spc="-50" dirty="0"/>
              <a:t>masalah</a:t>
            </a:r>
            <a:r>
              <a:rPr sz="1100" spc="40" dirty="0"/>
              <a:t> </a:t>
            </a:r>
            <a:r>
              <a:rPr sz="1100" spc="-65" dirty="0"/>
              <a:t>yang</a:t>
            </a:r>
            <a:r>
              <a:rPr sz="1100" spc="35" dirty="0"/>
              <a:t> </a:t>
            </a:r>
            <a:r>
              <a:rPr sz="1100" spc="-55" dirty="0"/>
              <a:t>disederhanakan, </a:t>
            </a:r>
            <a:r>
              <a:rPr sz="1100" spc="-330" dirty="0"/>
              <a:t> </a:t>
            </a:r>
            <a:r>
              <a:rPr sz="1100" spc="-50" dirty="0"/>
              <a:t>saatnya</a:t>
            </a:r>
            <a:r>
              <a:rPr sz="1100" spc="20" dirty="0"/>
              <a:t> </a:t>
            </a:r>
            <a:r>
              <a:rPr sz="1100" spc="-50" dirty="0"/>
              <a:t>menarik</a:t>
            </a:r>
            <a:r>
              <a:rPr sz="1100" spc="20" dirty="0"/>
              <a:t> </a:t>
            </a:r>
            <a:r>
              <a:rPr sz="1100" spc="-40" dirty="0"/>
              <a:t>solusi</a:t>
            </a:r>
            <a:r>
              <a:rPr sz="1100" spc="15" dirty="0"/>
              <a:t> </a:t>
            </a:r>
            <a:r>
              <a:rPr sz="1100" spc="-45" dirty="0"/>
              <a:t>tersebut</a:t>
            </a:r>
            <a:r>
              <a:rPr sz="1100" spc="20" dirty="0"/>
              <a:t> </a:t>
            </a:r>
            <a:r>
              <a:rPr sz="1100" spc="-75" dirty="0"/>
              <a:t>ke</a:t>
            </a:r>
            <a:r>
              <a:rPr sz="1100" spc="20" dirty="0"/>
              <a:t> </a:t>
            </a:r>
            <a:r>
              <a:rPr sz="1100" spc="-50" dirty="0"/>
              <a:t>masalah</a:t>
            </a:r>
            <a:r>
              <a:rPr sz="1100" spc="20" dirty="0"/>
              <a:t> </a:t>
            </a:r>
            <a:r>
              <a:rPr sz="1100" spc="-60" dirty="0"/>
              <a:t>sebenarnya.</a:t>
            </a:r>
            <a:endParaRPr sz="1100"/>
          </a:p>
          <a:p>
            <a:pPr marL="287655" marR="5397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45" dirty="0"/>
              <a:t>Perbedaan</a:t>
            </a:r>
            <a:r>
              <a:rPr sz="1100" spc="20" dirty="0"/>
              <a:t> </a:t>
            </a:r>
            <a:r>
              <a:rPr sz="1100" spc="-40" dirty="0"/>
              <a:t>dari</a:t>
            </a:r>
            <a:r>
              <a:rPr sz="1100" spc="20" dirty="0"/>
              <a:t> </a:t>
            </a:r>
            <a:r>
              <a:rPr sz="1100" spc="-50" dirty="0"/>
              <a:t>masalah</a:t>
            </a:r>
            <a:r>
              <a:rPr sz="1100" spc="25" dirty="0"/>
              <a:t> </a:t>
            </a:r>
            <a:r>
              <a:rPr sz="1100" spc="-65" dirty="0"/>
              <a:t>yang</a:t>
            </a:r>
            <a:r>
              <a:rPr sz="1100" spc="20" dirty="0"/>
              <a:t> </a:t>
            </a:r>
            <a:r>
              <a:rPr sz="1100" spc="-55" dirty="0"/>
              <a:t>baru</a:t>
            </a:r>
            <a:r>
              <a:rPr sz="1100" spc="20" dirty="0"/>
              <a:t> </a:t>
            </a:r>
            <a:r>
              <a:rPr sz="1100" spc="-10" dirty="0"/>
              <a:t>kita</a:t>
            </a:r>
            <a:r>
              <a:rPr sz="1100" spc="25" dirty="0"/>
              <a:t> </a:t>
            </a:r>
            <a:r>
              <a:rPr sz="1100" spc="-55" dirty="0"/>
              <a:t>selesaikan</a:t>
            </a:r>
            <a:r>
              <a:rPr sz="1100" spc="20" dirty="0"/>
              <a:t> </a:t>
            </a:r>
            <a:r>
              <a:rPr sz="1100" spc="-60" dirty="0"/>
              <a:t>dengan </a:t>
            </a:r>
            <a:r>
              <a:rPr sz="1100" spc="-55" dirty="0"/>
              <a:t> </a:t>
            </a:r>
            <a:r>
              <a:rPr sz="1100" spc="-65" dirty="0"/>
              <a:t>yang</a:t>
            </a:r>
            <a:r>
              <a:rPr sz="1100" spc="25" dirty="0"/>
              <a:t> </a:t>
            </a:r>
            <a:r>
              <a:rPr sz="1100" spc="-65" dirty="0"/>
              <a:t>sebenarnya</a:t>
            </a:r>
            <a:r>
              <a:rPr sz="1100" spc="30" dirty="0"/>
              <a:t> </a:t>
            </a:r>
            <a:r>
              <a:rPr sz="1100" spc="-50" dirty="0"/>
              <a:t>adalah:</a:t>
            </a:r>
            <a:r>
              <a:rPr sz="1100" spc="150" dirty="0"/>
              <a:t> </a:t>
            </a:r>
            <a:r>
              <a:rPr sz="1100" spc="-20" dirty="0"/>
              <a:t>tidak</a:t>
            </a:r>
            <a:r>
              <a:rPr sz="1100" spc="20" dirty="0"/>
              <a:t> </a:t>
            </a:r>
            <a:r>
              <a:rPr sz="1100" spc="-45" dirty="0"/>
              <a:t>boleh</a:t>
            </a:r>
            <a:r>
              <a:rPr sz="1100" spc="25" dirty="0"/>
              <a:t> </a:t>
            </a:r>
            <a:r>
              <a:rPr sz="1100" spc="-55" dirty="0"/>
              <a:t>ada</a:t>
            </a:r>
            <a:r>
              <a:rPr sz="1100" spc="25" dirty="0"/>
              <a:t> </a:t>
            </a:r>
            <a:r>
              <a:rPr sz="1100" spc="-15" dirty="0"/>
              <a:t>digit</a:t>
            </a:r>
            <a:r>
              <a:rPr sz="1100" spc="30" dirty="0"/>
              <a:t> </a:t>
            </a:r>
            <a:r>
              <a:rPr sz="1100" spc="-65" dirty="0"/>
              <a:t>yang</a:t>
            </a:r>
            <a:r>
              <a:rPr sz="1100" spc="25" dirty="0"/>
              <a:t> </a:t>
            </a:r>
            <a:r>
              <a:rPr sz="1100" spc="-45" dirty="0"/>
              <a:t>berulang.</a:t>
            </a:r>
            <a:endParaRPr sz="1100"/>
          </a:p>
          <a:p>
            <a:pPr marL="287655" marR="5080" indent="-132715">
              <a:lnSpc>
                <a:spcPct val="102699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45" dirty="0"/>
              <a:t>Sebagai </a:t>
            </a:r>
            <a:r>
              <a:rPr sz="1100" spc="-35" dirty="0"/>
              <a:t>contoh, </a:t>
            </a:r>
            <a:r>
              <a:rPr sz="1100" spc="-50" dirty="0"/>
              <a:t>122, 212, </a:t>
            </a:r>
            <a:r>
              <a:rPr sz="1100" spc="-55" dirty="0"/>
              <a:t>311 </a:t>
            </a:r>
            <a:r>
              <a:rPr sz="1100" spc="-50" dirty="0"/>
              <a:t>bukan </a:t>
            </a:r>
            <a:r>
              <a:rPr sz="1100" spc="-65" dirty="0"/>
              <a:t>password</a:t>
            </a:r>
            <a:r>
              <a:rPr sz="1100" spc="-60" dirty="0"/>
              <a:t> </a:t>
            </a:r>
            <a:r>
              <a:rPr sz="1100" spc="-65" dirty="0"/>
              <a:t>yang</a:t>
            </a:r>
            <a:r>
              <a:rPr sz="1100" spc="-60" dirty="0"/>
              <a:t> </a:t>
            </a:r>
            <a:r>
              <a:rPr sz="1100" spc="-55" dirty="0"/>
              <a:t>benar, </a:t>
            </a:r>
            <a:r>
              <a:rPr sz="1100" spc="-50" dirty="0"/>
              <a:t> </a:t>
            </a:r>
            <a:r>
              <a:rPr sz="1100" spc="-60" dirty="0"/>
              <a:t>sementara</a:t>
            </a:r>
            <a:r>
              <a:rPr sz="1100" spc="-15" dirty="0"/>
              <a:t> </a:t>
            </a:r>
            <a:r>
              <a:rPr sz="1100" spc="-50" dirty="0"/>
              <a:t>123,</a:t>
            </a:r>
            <a:r>
              <a:rPr sz="1100" spc="-5" dirty="0"/>
              <a:t> </a:t>
            </a:r>
            <a:r>
              <a:rPr sz="1100" spc="-50" dirty="0"/>
              <a:t>213,</a:t>
            </a:r>
            <a:r>
              <a:rPr sz="1100" spc="-5" dirty="0"/>
              <a:t> </a:t>
            </a:r>
            <a:r>
              <a:rPr sz="1100" spc="-50" dirty="0"/>
              <a:t>dan</a:t>
            </a:r>
            <a:r>
              <a:rPr sz="1100" spc="-15" dirty="0"/>
              <a:t> </a:t>
            </a:r>
            <a:r>
              <a:rPr sz="1100" spc="-55" dirty="0"/>
              <a:t>321</a:t>
            </a:r>
            <a:r>
              <a:rPr sz="1100" spc="-10" dirty="0"/>
              <a:t> </a:t>
            </a:r>
            <a:r>
              <a:rPr sz="1100" spc="-55" dirty="0"/>
              <a:t>merupakan</a:t>
            </a:r>
            <a:r>
              <a:rPr sz="1100" spc="-10" dirty="0"/>
              <a:t> </a:t>
            </a:r>
            <a:r>
              <a:rPr sz="1100" spc="-65" dirty="0"/>
              <a:t>password</a:t>
            </a:r>
            <a:r>
              <a:rPr sz="1100" spc="-15" dirty="0"/>
              <a:t> </a:t>
            </a:r>
            <a:r>
              <a:rPr sz="1100" spc="-65" dirty="0"/>
              <a:t>yang</a:t>
            </a:r>
            <a:r>
              <a:rPr sz="1100" spc="-10" dirty="0"/>
              <a:t> </a:t>
            </a:r>
            <a:r>
              <a:rPr sz="1100" spc="-50" dirty="0"/>
              <a:t>benar.</a:t>
            </a:r>
            <a:endParaRPr sz="1100"/>
          </a:p>
          <a:p>
            <a:pPr marL="287655" marR="5080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20" dirty="0"/>
              <a:t>Artinya,</a:t>
            </a:r>
            <a:r>
              <a:rPr sz="1100" spc="25" dirty="0"/>
              <a:t> </a:t>
            </a:r>
            <a:r>
              <a:rPr sz="1100" spc="-30" dirty="0"/>
              <a:t>jika</a:t>
            </a:r>
            <a:r>
              <a:rPr sz="1100" spc="30" dirty="0"/>
              <a:t> </a:t>
            </a:r>
            <a:r>
              <a:rPr sz="1100" spc="-10" dirty="0"/>
              <a:t>kita</a:t>
            </a:r>
            <a:r>
              <a:rPr sz="1100" spc="25" dirty="0"/>
              <a:t> </a:t>
            </a:r>
            <a:r>
              <a:rPr sz="1100" spc="-45" dirty="0"/>
              <a:t>bisa</a:t>
            </a:r>
            <a:r>
              <a:rPr sz="1100" spc="30" dirty="0"/>
              <a:t> </a:t>
            </a:r>
            <a:r>
              <a:rPr sz="1100" spc="-50" dirty="0"/>
              <a:t>menghindari</a:t>
            </a:r>
            <a:r>
              <a:rPr sz="1100" spc="25" dirty="0"/>
              <a:t> </a:t>
            </a:r>
            <a:r>
              <a:rPr sz="1100" spc="-50" dirty="0"/>
              <a:t>mencetak</a:t>
            </a:r>
            <a:r>
              <a:rPr sz="1100" spc="30" dirty="0"/>
              <a:t> </a:t>
            </a:r>
            <a:r>
              <a:rPr sz="1100" spc="-65" dirty="0"/>
              <a:t>password</a:t>
            </a:r>
            <a:r>
              <a:rPr sz="1100" spc="25" dirty="0"/>
              <a:t> </a:t>
            </a:r>
            <a:r>
              <a:rPr sz="1100" spc="-60" dirty="0"/>
              <a:t>dengan </a:t>
            </a:r>
            <a:r>
              <a:rPr sz="1100" spc="-325" dirty="0"/>
              <a:t> </a:t>
            </a:r>
            <a:r>
              <a:rPr sz="1100" spc="-15" dirty="0"/>
              <a:t>digit</a:t>
            </a:r>
            <a:r>
              <a:rPr sz="1100" spc="15" dirty="0"/>
              <a:t> </a:t>
            </a:r>
            <a:r>
              <a:rPr sz="1100" spc="-45" dirty="0"/>
              <a:t>berulang,</a:t>
            </a:r>
            <a:r>
              <a:rPr sz="1100" spc="20" dirty="0"/>
              <a:t> </a:t>
            </a:r>
            <a:r>
              <a:rPr sz="1100" spc="-50" dirty="0"/>
              <a:t>masalah</a:t>
            </a:r>
            <a:r>
              <a:rPr sz="1100" spc="20" dirty="0"/>
              <a:t> </a:t>
            </a:r>
            <a:r>
              <a:rPr sz="1100" spc="-55" dirty="0"/>
              <a:t>selesai.</a:t>
            </a:r>
            <a:endParaRPr sz="1100"/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27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32192" y="221828"/>
            <a:ext cx="234505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Menghindari</a:t>
            </a:r>
            <a:r>
              <a:rPr spc="105" dirty="0"/>
              <a:t> </a:t>
            </a:r>
            <a:r>
              <a:rPr spc="5" dirty="0"/>
              <a:t>Digit</a:t>
            </a:r>
            <a:r>
              <a:rPr spc="110" dirty="0"/>
              <a:t> </a:t>
            </a:r>
            <a:r>
              <a:rPr spc="-10" dirty="0"/>
              <a:t>Berulang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1094026"/>
            <a:ext cx="3780790" cy="82804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30" dirty="0">
                <a:latin typeface="Tahoma"/>
                <a:cs typeface="Tahoma"/>
              </a:rPr>
              <a:t>Solusi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mungkin:</a:t>
            </a:r>
            <a:endParaRPr sz="110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45" dirty="0">
                <a:latin typeface="Tahoma"/>
                <a:cs typeface="Tahoma"/>
              </a:rPr>
              <a:t>Sebelum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mencetak,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periksa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apakah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ada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digit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berulang.</a:t>
            </a:r>
            <a:endParaRPr sz="1100">
              <a:latin typeface="Tahoma"/>
              <a:cs typeface="Tahoma"/>
            </a:endParaRPr>
          </a:p>
          <a:p>
            <a:pPr marL="289560" marR="26034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45" dirty="0">
                <a:latin typeface="Tahoma"/>
                <a:cs typeface="Tahoma"/>
              </a:rPr>
              <a:t>Sebelum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melakukan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pemanggilan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dalam,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periksa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apakah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ada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digit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berulang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tercatat.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28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4727" y="221828"/>
            <a:ext cx="292036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Menghindari</a:t>
            </a:r>
            <a:r>
              <a:rPr spc="114" dirty="0"/>
              <a:t> </a:t>
            </a:r>
            <a:r>
              <a:rPr spc="5" dirty="0"/>
              <a:t>Digit</a:t>
            </a:r>
            <a:r>
              <a:rPr spc="120" dirty="0"/>
              <a:t> </a:t>
            </a:r>
            <a:r>
              <a:rPr spc="-10" dirty="0"/>
              <a:t>Berulang</a:t>
            </a:r>
            <a:r>
              <a:rPr spc="120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968474"/>
            <a:ext cx="3715385" cy="120967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4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Solusi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pertama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kurang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cocok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digunakan.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0" dirty="0">
                <a:latin typeface="Tahoma"/>
                <a:cs typeface="Tahoma"/>
              </a:rPr>
              <a:t>Misalkan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8,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kedalaman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saat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ini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Diketahui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bahwa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array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catat</a:t>
            </a:r>
            <a:r>
              <a:rPr sz="1100" b="1" spc="60" dirty="0">
                <a:latin typeface="Gill Sans MT"/>
                <a:cs typeface="Gill Sans MT"/>
              </a:rPr>
              <a:t> </a:t>
            </a:r>
            <a:r>
              <a:rPr sz="1100" spc="-60" dirty="0">
                <a:latin typeface="Tahoma"/>
                <a:cs typeface="Tahoma"/>
              </a:rPr>
              <a:t>sejauh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ini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berisi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[1,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1,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...].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5" dirty="0">
                <a:latin typeface="Tahoma"/>
                <a:cs typeface="Tahoma"/>
              </a:rPr>
              <a:t>Tidak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ada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gunanya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meneruskan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pemanggilan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 </a:t>
            </a:r>
            <a:r>
              <a:rPr sz="1100" spc="-35" dirty="0">
                <a:latin typeface="Tahoma"/>
                <a:cs typeface="Tahoma"/>
              </a:rPr>
              <a:t> lebih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dalam,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sebab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kemungkinan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ini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sudah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pasti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tidak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dicetak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(ada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digit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25" dirty="0">
                <a:latin typeface="Tahoma"/>
                <a:cs typeface="Tahoma"/>
              </a:rPr>
              <a:t>’1’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berulang).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29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47786" y="221828"/>
            <a:ext cx="131191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5" dirty="0"/>
              <a:t>Soal:</a:t>
            </a:r>
            <a:r>
              <a:rPr spc="265" dirty="0"/>
              <a:t> </a:t>
            </a:r>
            <a:r>
              <a:rPr spc="-5" dirty="0"/>
              <a:t>Fibonacci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83794" y="577467"/>
            <a:ext cx="4043679" cy="214630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76200">
              <a:lnSpc>
                <a:spcPct val="100000"/>
              </a:lnSpc>
              <a:spcBef>
                <a:spcPts val="434"/>
              </a:spcBef>
            </a:pPr>
            <a:r>
              <a:rPr sz="1100" spc="-40" dirty="0">
                <a:latin typeface="Tahoma"/>
                <a:cs typeface="Tahoma"/>
              </a:rPr>
              <a:t>Deskripsi:</a:t>
            </a:r>
            <a:endParaRPr sz="1100">
              <a:latin typeface="Tahoma"/>
              <a:cs typeface="Tahoma"/>
            </a:endParaRPr>
          </a:p>
          <a:p>
            <a:pPr marL="353060" marR="7175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sz="1100" spc="-30" dirty="0">
                <a:latin typeface="Tahoma"/>
                <a:cs typeface="Tahoma"/>
              </a:rPr>
              <a:t>Deret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Fibonacci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merupakan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deret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mana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suatu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anggota 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penjumlahan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dua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anggota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sebelumnya,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kecuali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dua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anggota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pertama.</a:t>
            </a:r>
            <a:endParaRPr sz="1100">
              <a:latin typeface="Tahoma"/>
              <a:cs typeface="Tahoma"/>
            </a:endParaRPr>
          </a:p>
          <a:p>
            <a:pPr marL="353060" marR="939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sz="1100" spc="-10" dirty="0">
                <a:latin typeface="Tahoma"/>
                <a:cs typeface="Tahoma"/>
              </a:rPr>
              <a:t>Jika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0" dirty="0">
                <a:latin typeface="Arial"/>
                <a:cs typeface="Arial"/>
              </a:rPr>
              <a:t>f</a:t>
            </a:r>
            <a:r>
              <a:rPr sz="1200" i="1" spc="15" baseline="-13888" dirty="0">
                <a:latin typeface="Verdana"/>
                <a:cs typeface="Verdana"/>
              </a:rPr>
              <a:t>N</a:t>
            </a:r>
            <a:r>
              <a:rPr sz="1200" i="1" spc="284" baseline="-13888" dirty="0">
                <a:latin typeface="Verdana"/>
                <a:cs typeface="Verdan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Fibonacci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ke-</a:t>
            </a:r>
            <a:r>
              <a:rPr sz="1100" i="1" spc="-30" dirty="0">
                <a:latin typeface="Arial"/>
                <a:cs typeface="Arial"/>
              </a:rPr>
              <a:t>N</a:t>
            </a:r>
            <a:r>
              <a:rPr sz="1100" spc="-30" dirty="0">
                <a:latin typeface="Tahoma"/>
                <a:cs typeface="Tahoma"/>
              </a:rPr>
              <a:t>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0</a:t>
            </a:r>
            <a:r>
              <a:rPr sz="1200" spc="262" baseline="-10416" dirty="0">
                <a:latin typeface="Trebuchet MS"/>
                <a:cs typeface="Trebuchet MS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0,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1</a:t>
            </a:r>
            <a:r>
              <a:rPr sz="1200" spc="254" baseline="-10416" dirty="0">
                <a:latin typeface="Trebuchet MS"/>
                <a:cs typeface="Trebuchet MS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1,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25" dirty="0">
                <a:latin typeface="Arial"/>
                <a:cs typeface="Arial"/>
              </a:rPr>
              <a:t>f</a:t>
            </a:r>
            <a:r>
              <a:rPr sz="1200" i="1" spc="-7" baseline="-13888" dirty="0">
                <a:latin typeface="Verdana"/>
                <a:cs typeface="Verdana"/>
              </a:rPr>
              <a:t>N</a:t>
            </a:r>
            <a:r>
              <a:rPr sz="1200" i="1" baseline="-13888" dirty="0">
                <a:latin typeface="Verdana"/>
                <a:cs typeface="Verdana"/>
              </a:rPr>
              <a:t> </a:t>
            </a:r>
            <a:r>
              <a:rPr sz="1200" i="1" spc="-135" baseline="-13888" dirty="0">
                <a:latin typeface="Verdana"/>
                <a:cs typeface="Verdana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25" dirty="0">
                <a:latin typeface="Arial"/>
                <a:cs typeface="Arial"/>
              </a:rPr>
              <a:t>f</a:t>
            </a:r>
            <a:r>
              <a:rPr sz="1200" i="1" spc="82" baseline="-13888" dirty="0">
                <a:latin typeface="Verdana"/>
                <a:cs typeface="Verdana"/>
              </a:rPr>
              <a:t>N</a:t>
            </a:r>
            <a:r>
              <a:rPr sz="1200" i="1" spc="284" baseline="-13888" dirty="0">
                <a:latin typeface="Arial"/>
                <a:cs typeface="Arial"/>
              </a:rPr>
              <a:t>−</a:t>
            </a:r>
            <a:r>
              <a:rPr sz="1200" baseline="-13888" dirty="0">
                <a:latin typeface="Trebuchet MS"/>
                <a:cs typeface="Trebuchet MS"/>
              </a:rPr>
              <a:t>1 </a:t>
            </a:r>
            <a:r>
              <a:rPr sz="1200" spc="-104" baseline="-13888" dirty="0">
                <a:latin typeface="Trebuchet MS"/>
                <a:cs typeface="Trebuchet MS"/>
              </a:rPr>
              <a:t> </a:t>
            </a:r>
            <a:r>
              <a:rPr sz="1100" spc="45" dirty="0">
                <a:latin typeface="Tahoma"/>
                <a:cs typeface="Tahoma"/>
              </a:rPr>
              <a:t>+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25" dirty="0">
                <a:latin typeface="Arial"/>
                <a:cs typeface="Arial"/>
              </a:rPr>
              <a:t>f</a:t>
            </a:r>
            <a:r>
              <a:rPr sz="1200" i="1" spc="82" baseline="-13888" dirty="0">
                <a:latin typeface="Verdana"/>
                <a:cs typeface="Verdana"/>
              </a:rPr>
              <a:t>N</a:t>
            </a:r>
            <a:r>
              <a:rPr sz="1200" i="1" spc="284" baseline="-13888" dirty="0">
                <a:latin typeface="Arial"/>
                <a:cs typeface="Arial"/>
              </a:rPr>
              <a:t>−</a:t>
            </a:r>
            <a:r>
              <a:rPr sz="1200" baseline="-13888" dirty="0">
                <a:latin typeface="Trebuchet MS"/>
                <a:cs typeface="Trebuchet MS"/>
              </a:rPr>
              <a:t>2 </a:t>
            </a:r>
            <a:r>
              <a:rPr sz="1200" spc="-104" baseline="-13888" dirty="0">
                <a:latin typeface="Trebuchet MS"/>
                <a:cs typeface="Trebuchet MS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&gt;</a:t>
            </a:r>
            <a:r>
              <a:rPr sz="1100" i="1" spc="-85" dirty="0">
                <a:latin typeface="Verdana"/>
                <a:cs typeface="Verdana"/>
              </a:rPr>
              <a:t> </a:t>
            </a:r>
            <a:r>
              <a:rPr sz="1100" spc="-45" dirty="0"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  <a:p>
            <a:pPr marL="353060" marR="160020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sz="1100" spc="-40" dirty="0">
                <a:latin typeface="Tahoma"/>
                <a:cs typeface="Tahoma"/>
              </a:rPr>
              <a:t>Beberapa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pertama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deret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Fibonacci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0,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1,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1,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2,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3,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5,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8,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13,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21,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spc="-100" dirty="0">
                <a:latin typeface="Verdana"/>
                <a:cs typeface="Verdana"/>
              </a:rPr>
              <a:t>.</a:t>
            </a:r>
            <a:r>
              <a:rPr sz="1100" i="1" spc="-204" dirty="0">
                <a:latin typeface="Verdana"/>
                <a:cs typeface="Verdana"/>
              </a:rPr>
              <a:t> </a:t>
            </a:r>
            <a:r>
              <a:rPr sz="1100" i="1" spc="-100" dirty="0">
                <a:latin typeface="Verdana"/>
                <a:cs typeface="Verdana"/>
              </a:rPr>
              <a:t>.</a:t>
            </a:r>
            <a:r>
              <a:rPr sz="1100" i="1" spc="-204" dirty="0">
                <a:latin typeface="Verdana"/>
                <a:cs typeface="Verdana"/>
              </a:rPr>
              <a:t> </a:t>
            </a:r>
            <a:r>
              <a:rPr sz="1100" i="1" spc="-100" dirty="0">
                <a:latin typeface="Verdana"/>
                <a:cs typeface="Verdana"/>
              </a:rPr>
              <a:t>.</a:t>
            </a:r>
            <a:r>
              <a:rPr sz="1100" i="1" spc="-204" dirty="0">
                <a:latin typeface="Verdana"/>
                <a:cs typeface="Verdana"/>
              </a:rPr>
              <a:t> </a:t>
            </a:r>
            <a:r>
              <a:rPr sz="1100" spc="-3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530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sz="1100" spc="-25" dirty="0">
                <a:latin typeface="Tahoma"/>
                <a:cs typeface="Tahoma"/>
              </a:rPr>
              <a:t>Carilah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Fibonacci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ke-</a:t>
            </a:r>
            <a:r>
              <a:rPr sz="1100" i="1" spc="-30" dirty="0">
                <a:latin typeface="Arial"/>
                <a:cs typeface="Arial"/>
              </a:rPr>
              <a:t>N</a:t>
            </a:r>
            <a:r>
              <a:rPr sz="1100" spc="-30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53060" marR="1066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53695" algn="l"/>
              </a:tabLst>
            </a:pPr>
            <a:r>
              <a:rPr sz="1100" spc="-40" dirty="0">
                <a:latin typeface="Tahoma"/>
                <a:cs typeface="Tahoma"/>
              </a:rPr>
              <a:t>Contoh:</a:t>
            </a:r>
            <a:r>
              <a:rPr sz="1100" spc="14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Bilangan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Fibonacci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ke-6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8.</a:t>
            </a:r>
            <a:r>
              <a:rPr sz="1100" spc="15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Perhatikan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bahwa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indeks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dimulai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0.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3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4727" y="221828"/>
            <a:ext cx="292036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Menghindari</a:t>
            </a:r>
            <a:r>
              <a:rPr spc="114" dirty="0"/>
              <a:t> </a:t>
            </a:r>
            <a:r>
              <a:rPr spc="5" dirty="0"/>
              <a:t>Digit</a:t>
            </a:r>
            <a:r>
              <a:rPr spc="120" dirty="0"/>
              <a:t> </a:t>
            </a:r>
            <a:r>
              <a:rPr spc="-10" dirty="0"/>
              <a:t>Berulang</a:t>
            </a:r>
            <a:r>
              <a:rPr spc="120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041284"/>
            <a:ext cx="3541395" cy="112839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 algn="just">
              <a:lnSpc>
                <a:spcPct val="102699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Mengindari </a:t>
            </a:r>
            <a:r>
              <a:rPr sz="1100" spc="-45" dirty="0">
                <a:latin typeface="Tahoma"/>
                <a:cs typeface="Tahoma"/>
              </a:rPr>
              <a:t>perulangan </a:t>
            </a:r>
            <a:r>
              <a:rPr sz="1100" spc="-15" dirty="0">
                <a:latin typeface="Tahoma"/>
                <a:cs typeface="Tahoma"/>
              </a:rPr>
              <a:t>digit </a:t>
            </a:r>
            <a:r>
              <a:rPr sz="1100" spc="-55" dirty="0">
                <a:latin typeface="Tahoma"/>
                <a:cs typeface="Tahoma"/>
              </a:rPr>
              <a:t>sebelum </a:t>
            </a:r>
            <a:r>
              <a:rPr sz="1100" spc="-45" dirty="0">
                <a:latin typeface="Tahoma"/>
                <a:cs typeface="Tahoma"/>
              </a:rPr>
              <a:t>pemanggilan </a:t>
            </a:r>
            <a:r>
              <a:rPr sz="1100" spc="-40" dirty="0">
                <a:latin typeface="Tahoma"/>
                <a:cs typeface="Tahoma"/>
              </a:rPr>
              <a:t>rekursif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efisien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digunakan.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Oleh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karena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itu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kita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menggunakan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cara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kedua.</a:t>
            </a:r>
            <a:endParaRPr sz="1100">
              <a:latin typeface="Tahoma"/>
              <a:cs typeface="Tahoma"/>
            </a:endParaRPr>
          </a:p>
          <a:p>
            <a:pPr marL="144780" marR="64769" indent="-132715" algn="just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10" dirty="0">
                <a:latin typeface="Tahoma"/>
                <a:cs typeface="Tahoma"/>
              </a:rPr>
              <a:t>Hal </a:t>
            </a:r>
            <a:r>
              <a:rPr sz="1100" spc="-15" dirty="0">
                <a:latin typeface="Tahoma"/>
                <a:cs typeface="Tahoma"/>
              </a:rPr>
              <a:t>ini </a:t>
            </a:r>
            <a:r>
              <a:rPr sz="1100" spc="-40" dirty="0">
                <a:latin typeface="Tahoma"/>
                <a:cs typeface="Tahoma"/>
              </a:rPr>
              <a:t>dapat </a:t>
            </a:r>
            <a:r>
              <a:rPr sz="1100" spc="-35" dirty="0">
                <a:latin typeface="Tahoma"/>
                <a:cs typeface="Tahoma"/>
              </a:rPr>
              <a:t>dilakukan </a:t>
            </a:r>
            <a:r>
              <a:rPr sz="1100" spc="-60" dirty="0">
                <a:latin typeface="Tahoma"/>
                <a:cs typeface="Tahoma"/>
              </a:rPr>
              <a:t>dengan </a:t>
            </a:r>
            <a:r>
              <a:rPr sz="1100" spc="-50" dirty="0">
                <a:latin typeface="Tahoma"/>
                <a:cs typeface="Tahoma"/>
              </a:rPr>
              <a:t>menandai </a:t>
            </a:r>
            <a:r>
              <a:rPr sz="1100" spc="-20" dirty="0">
                <a:latin typeface="Tahoma"/>
                <a:cs typeface="Tahoma"/>
              </a:rPr>
              <a:t>digit-digit </a:t>
            </a:r>
            <a:r>
              <a:rPr sz="1100" spc="-65" dirty="0">
                <a:latin typeface="Tahoma"/>
                <a:cs typeface="Tahoma"/>
              </a:rPr>
              <a:t>yang 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sudah </a:t>
            </a:r>
            <a:r>
              <a:rPr sz="1100" spc="-50" dirty="0">
                <a:latin typeface="Tahoma"/>
                <a:cs typeface="Tahoma"/>
              </a:rPr>
              <a:t>pernah </a:t>
            </a:r>
            <a:r>
              <a:rPr sz="1100" spc="-45" dirty="0">
                <a:latin typeface="Tahoma"/>
                <a:cs typeface="Tahoma"/>
              </a:rPr>
              <a:t>digunakan, </a:t>
            </a:r>
            <a:r>
              <a:rPr sz="1100" spc="-55" dirty="0">
                <a:latin typeface="Tahoma"/>
                <a:cs typeface="Tahoma"/>
              </a:rPr>
              <a:t>dan </a:t>
            </a:r>
            <a:r>
              <a:rPr sz="1100" spc="-50" dirty="0">
                <a:latin typeface="Tahoma"/>
                <a:cs typeface="Tahoma"/>
              </a:rPr>
              <a:t>jangan </a:t>
            </a:r>
            <a:r>
              <a:rPr sz="1100" spc="-40" dirty="0">
                <a:latin typeface="Tahoma"/>
                <a:cs typeface="Tahoma"/>
              </a:rPr>
              <a:t>mencatat </a:t>
            </a:r>
            <a:r>
              <a:rPr sz="1100" spc="-20" dirty="0">
                <a:latin typeface="Tahoma"/>
                <a:cs typeface="Tahoma"/>
              </a:rPr>
              <a:t>digit-digit 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tersebut.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30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4727" y="221828"/>
            <a:ext cx="292036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Menghindari</a:t>
            </a:r>
            <a:r>
              <a:rPr spc="114" dirty="0"/>
              <a:t> </a:t>
            </a:r>
            <a:r>
              <a:rPr spc="5" dirty="0"/>
              <a:t>Digit</a:t>
            </a:r>
            <a:r>
              <a:rPr spc="120" dirty="0"/>
              <a:t> </a:t>
            </a:r>
            <a:r>
              <a:rPr spc="-10" dirty="0"/>
              <a:t>Berulang</a:t>
            </a:r>
            <a:r>
              <a:rPr spc="120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793659"/>
            <a:ext cx="3636010" cy="172021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20" dirty="0">
                <a:latin typeface="Tahoma"/>
                <a:cs typeface="Tahoma"/>
              </a:rPr>
              <a:t>Kita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menggunakan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array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global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bertipe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b="1" spc="-30" dirty="0">
                <a:latin typeface="Gill Sans MT"/>
                <a:cs typeface="Gill Sans MT"/>
              </a:rPr>
              <a:t>boolean</a:t>
            </a:r>
            <a:r>
              <a:rPr sz="1100" spc="-30" dirty="0">
                <a:latin typeface="Tahoma"/>
                <a:cs typeface="Tahoma"/>
              </a:rPr>
              <a:t>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yaitu</a:t>
            </a:r>
            <a:endParaRPr sz="1100">
              <a:latin typeface="Tahoma"/>
              <a:cs typeface="Tahoma"/>
            </a:endParaRPr>
          </a:p>
          <a:p>
            <a:pPr marL="144780">
              <a:lnSpc>
                <a:spcPct val="100000"/>
              </a:lnSpc>
              <a:spcBef>
                <a:spcPts val="35"/>
              </a:spcBef>
            </a:pPr>
            <a:r>
              <a:rPr sz="1100" b="1" spc="-35" dirty="0">
                <a:latin typeface="Gill Sans MT"/>
                <a:cs typeface="Gill Sans MT"/>
              </a:rPr>
              <a:t>pernah</a:t>
            </a:r>
            <a:r>
              <a:rPr sz="1100" spc="-3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Awalnya,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seluruh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array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b="1" spc="-35" dirty="0">
                <a:latin typeface="Gill Sans MT"/>
                <a:cs typeface="Gill Sans MT"/>
              </a:rPr>
              <a:t>pernah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false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b="1" spc="-50" dirty="0">
                <a:latin typeface="Gill Sans MT"/>
                <a:cs typeface="Gill Sans MT"/>
              </a:rPr>
              <a:t>pernah[i]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30" dirty="0">
                <a:latin typeface="Tahoma"/>
                <a:cs typeface="Tahoma"/>
              </a:rPr>
              <a:t>bernilai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b="1" spc="-45" dirty="0">
                <a:latin typeface="Gill Sans MT"/>
                <a:cs typeface="Gill Sans MT"/>
              </a:rPr>
              <a:t>true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30" dirty="0">
                <a:latin typeface="Tahoma"/>
                <a:cs typeface="Tahoma"/>
              </a:rPr>
              <a:t>jika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digit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b="1" spc="-20" dirty="0">
                <a:latin typeface="Gill Sans MT"/>
                <a:cs typeface="Gill Sans MT"/>
              </a:rPr>
              <a:t>i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50" dirty="0">
                <a:latin typeface="Tahoma"/>
                <a:cs typeface="Tahoma"/>
              </a:rPr>
              <a:t>berada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di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dalam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array</a:t>
            </a:r>
            <a:endParaRPr sz="1100">
              <a:latin typeface="Tahoma"/>
              <a:cs typeface="Tahoma"/>
            </a:endParaRPr>
          </a:p>
          <a:p>
            <a:pPr marL="144780">
              <a:lnSpc>
                <a:spcPct val="100000"/>
              </a:lnSpc>
              <a:spcBef>
                <a:spcPts val="35"/>
              </a:spcBef>
            </a:pPr>
            <a:r>
              <a:rPr sz="1100" b="1" spc="-15" dirty="0">
                <a:latin typeface="Gill Sans MT"/>
                <a:cs typeface="Gill Sans MT"/>
              </a:rPr>
              <a:t>catat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44780" marR="206375" indent="-132715" algn="just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Setiap </a:t>
            </a:r>
            <a:r>
              <a:rPr sz="1100" spc="-55" dirty="0">
                <a:latin typeface="Tahoma"/>
                <a:cs typeface="Tahoma"/>
              </a:rPr>
              <a:t>sebelum masuk </a:t>
            </a:r>
            <a:r>
              <a:rPr sz="1100" spc="-75" dirty="0">
                <a:latin typeface="Tahoma"/>
                <a:cs typeface="Tahoma"/>
              </a:rPr>
              <a:t>ke </a:t>
            </a:r>
            <a:r>
              <a:rPr sz="1100" spc="-55" dirty="0">
                <a:latin typeface="Tahoma"/>
                <a:cs typeface="Tahoma"/>
              </a:rPr>
              <a:t>kedalaman </a:t>
            </a:r>
            <a:r>
              <a:rPr sz="1100" spc="-40" dirty="0">
                <a:latin typeface="Tahoma"/>
                <a:cs typeface="Tahoma"/>
              </a:rPr>
              <a:t>rekursif </a:t>
            </a:r>
            <a:r>
              <a:rPr sz="1100" spc="-35" dirty="0">
                <a:latin typeface="Tahoma"/>
                <a:cs typeface="Tahoma"/>
              </a:rPr>
              <a:t>berikutnya, 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periksa </a:t>
            </a:r>
            <a:r>
              <a:rPr sz="1100" spc="-55" dirty="0">
                <a:latin typeface="Tahoma"/>
                <a:cs typeface="Tahoma"/>
              </a:rPr>
              <a:t>apakah </a:t>
            </a:r>
            <a:r>
              <a:rPr sz="1100" spc="-15" dirty="0">
                <a:latin typeface="Tahoma"/>
                <a:cs typeface="Tahoma"/>
              </a:rPr>
              <a:t>digit </a:t>
            </a:r>
            <a:r>
              <a:rPr sz="1100" spc="-65" dirty="0">
                <a:latin typeface="Tahoma"/>
                <a:cs typeface="Tahoma"/>
              </a:rPr>
              <a:t>yang </a:t>
            </a:r>
            <a:r>
              <a:rPr sz="1100" spc="-55" dirty="0">
                <a:latin typeface="Tahoma"/>
                <a:cs typeface="Tahoma"/>
              </a:rPr>
              <a:t>akan </a:t>
            </a:r>
            <a:r>
              <a:rPr sz="1100" spc="-50" dirty="0">
                <a:latin typeface="Tahoma"/>
                <a:cs typeface="Tahoma"/>
              </a:rPr>
              <a:t>digunakan </a:t>
            </a:r>
            <a:r>
              <a:rPr sz="1100" spc="-55" dirty="0">
                <a:latin typeface="Tahoma"/>
                <a:cs typeface="Tahoma"/>
              </a:rPr>
              <a:t>sudah </a:t>
            </a:r>
            <a:r>
              <a:rPr sz="1100" spc="-50" dirty="0">
                <a:latin typeface="Tahoma"/>
                <a:cs typeface="Tahoma"/>
              </a:rPr>
              <a:t>pernah </a:t>
            </a:r>
            <a:r>
              <a:rPr sz="1100" spc="-45" dirty="0">
                <a:latin typeface="Tahoma"/>
                <a:cs typeface="Tahoma"/>
              </a:rPr>
              <a:t> digunakan.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10" dirty="0">
                <a:latin typeface="Tahoma"/>
                <a:cs typeface="Tahoma"/>
              </a:rPr>
              <a:t>Jika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belum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pernah,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baru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boleh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digunakan.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31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38299" y="221828"/>
            <a:ext cx="11322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5" dirty="0"/>
              <a:t>Implementasi</a:t>
            </a:r>
          </a:p>
        </p:txBody>
      </p:sp>
      <p:sp>
        <p:nvSpPr>
          <p:cNvPr id="3" name="object 3"/>
          <p:cNvSpPr/>
          <p:nvPr/>
        </p:nvSpPr>
        <p:spPr>
          <a:xfrm>
            <a:off x="359994" y="496925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486046"/>
            <a:ext cx="3479800" cy="2374265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45415" marR="1665605" indent="-133350">
              <a:lnSpc>
                <a:spcPts val="960"/>
              </a:lnSpc>
              <a:spcBef>
                <a:spcPts val="325"/>
              </a:spcBef>
            </a:pPr>
            <a:r>
              <a:rPr sz="1000" spc="105" dirty="0">
                <a:solidFill>
                  <a:srgbClr val="0000FF"/>
                </a:solidFill>
                <a:latin typeface="PMingLiU"/>
                <a:cs typeface="PMingLiU"/>
              </a:rPr>
              <a:t>void</a:t>
            </a:r>
            <a:r>
              <a:rPr sz="1000" spc="25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tulis(</a:t>
            </a:r>
            <a:r>
              <a:rPr sz="1000" spc="195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80" dirty="0">
                <a:latin typeface="PMingLiU"/>
                <a:cs typeface="PMingLiU"/>
              </a:rPr>
              <a:t>kedalaman)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235" dirty="0">
                <a:solidFill>
                  <a:srgbClr val="0000FF"/>
                </a:solidFill>
                <a:latin typeface="PMingLiU"/>
                <a:cs typeface="PMingLiU"/>
              </a:rPr>
              <a:t>if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80" dirty="0">
                <a:latin typeface="PMingLiU"/>
                <a:cs typeface="PMingLiU"/>
              </a:rPr>
              <a:t>(kedalaman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&gt;=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25" dirty="0">
                <a:latin typeface="PMingLiU"/>
                <a:cs typeface="PMingLiU"/>
              </a:rPr>
              <a:t>N)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850"/>
              </a:lnSpc>
            </a:pP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</a:t>
            </a:r>
            <a:r>
              <a:rPr sz="1000" spc="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80" dirty="0">
                <a:solidFill>
                  <a:srgbClr val="009900"/>
                </a:solidFill>
                <a:latin typeface="PMingLiU"/>
                <a:cs typeface="PMingLiU"/>
              </a:rPr>
              <a:t>Cetak</a:t>
            </a:r>
            <a:r>
              <a:rPr sz="1000" spc="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75" dirty="0">
                <a:solidFill>
                  <a:srgbClr val="009900"/>
                </a:solidFill>
                <a:latin typeface="PMingLiU"/>
                <a:cs typeface="PMingLiU"/>
              </a:rPr>
              <a:t>password</a:t>
            </a:r>
            <a:endParaRPr sz="1000">
              <a:latin typeface="PMingLiU"/>
              <a:cs typeface="PMingLiU"/>
            </a:endParaRPr>
          </a:p>
          <a:p>
            <a:pPr marL="410845" marR="934719" indent="-133350">
              <a:lnSpc>
                <a:spcPts val="960"/>
              </a:lnSpc>
              <a:spcBef>
                <a:spcPts val="114"/>
              </a:spcBef>
            </a:pPr>
            <a:r>
              <a:rPr sz="1000" spc="155" dirty="0">
                <a:solidFill>
                  <a:srgbClr val="0000FF"/>
                </a:solidFill>
                <a:latin typeface="PMingLiU"/>
                <a:cs typeface="PMingLiU"/>
              </a:rPr>
              <a:t>for </a:t>
            </a:r>
            <a:r>
              <a:rPr sz="1000" spc="195" dirty="0">
                <a:latin typeface="PMingLiU"/>
                <a:cs typeface="PMingLiU"/>
              </a:rPr>
              <a:t>(</a:t>
            </a:r>
            <a:r>
              <a:rPr sz="1000" spc="195" dirty="0">
                <a:solidFill>
                  <a:srgbClr val="0000FF"/>
                </a:solidFill>
                <a:latin typeface="PMingLiU"/>
                <a:cs typeface="PMingLiU"/>
              </a:rPr>
              <a:t>int </a:t>
            </a:r>
            <a:r>
              <a:rPr sz="1000" spc="260" dirty="0">
                <a:latin typeface="PMingLiU"/>
                <a:cs typeface="PMingLiU"/>
              </a:rPr>
              <a:t>i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-5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0; </a:t>
            </a:r>
            <a:r>
              <a:rPr sz="1000" spc="260" dirty="0">
                <a:latin typeface="PMingLiU"/>
                <a:cs typeface="PMingLiU"/>
              </a:rPr>
              <a:t>i </a:t>
            </a:r>
            <a:r>
              <a:rPr sz="1000" spc="-10" dirty="0">
                <a:latin typeface="PMingLiU"/>
                <a:cs typeface="PMingLiU"/>
              </a:rPr>
              <a:t>&lt;</a:t>
            </a:r>
            <a:r>
              <a:rPr sz="1000" spc="-5" dirty="0">
                <a:latin typeface="PMingLiU"/>
                <a:cs typeface="PMingLiU"/>
              </a:rPr>
              <a:t> </a:t>
            </a:r>
            <a:r>
              <a:rPr sz="1000" spc="50" dirty="0">
                <a:latin typeface="PMingLiU"/>
                <a:cs typeface="PMingLiU"/>
              </a:rPr>
              <a:t>N;</a:t>
            </a:r>
            <a:r>
              <a:rPr sz="1000" spc="55" dirty="0"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i++)</a:t>
            </a:r>
            <a:r>
              <a:rPr sz="1000" spc="114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 </a:t>
            </a:r>
            <a:r>
              <a:rPr sz="1000" spc="75" dirty="0">
                <a:latin typeface="PMingLiU"/>
                <a:cs typeface="PMingLiU"/>
              </a:rPr>
              <a:t> </a:t>
            </a:r>
            <a:r>
              <a:rPr sz="1000" spc="135" dirty="0">
                <a:latin typeface="PMingLiU"/>
                <a:cs typeface="PMingLiU"/>
              </a:rPr>
              <a:t>printf(</a:t>
            </a:r>
            <a:r>
              <a:rPr sz="1000" spc="135" dirty="0">
                <a:solidFill>
                  <a:srgbClr val="9300D1"/>
                </a:solidFill>
                <a:latin typeface="PMingLiU"/>
                <a:cs typeface="PMingLiU"/>
              </a:rPr>
              <a:t>"%d"</a:t>
            </a:r>
            <a:r>
              <a:rPr sz="1000" spc="135" dirty="0">
                <a:latin typeface="PMingLiU"/>
                <a:cs typeface="PMingLiU"/>
              </a:rPr>
              <a:t>,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catat[i]);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80" dirty="0">
                <a:solidFill>
                  <a:srgbClr val="009900"/>
                </a:solidFill>
                <a:latin typeface="PMingLiU"/>
                <a:cs typeface="PMingLiU"/>
              </a:rPr>
              <a:t>Cetak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85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sz="1000" spc="175" dirty="0">
                <a:latin typeface="PMingLiU"/>
                <a:cs typeface="PMingLiU"/>
              </a:rPr>
              <a:t>printf(</a:t>
            </a:r>
            <a:r>
              <a:rPr sz="1000" spc="175" dirty="0">
                <a:solidFill>
                  <a:srgbClr val="9300D1"/>
                </a:solidFill>
                <a:latin typeface="PMingLiU"/>
                <a:cs typeface="PMingLiU"/>
              </a:rPr>
              <a:t>"\n"</a:t>
            </a:r>
            <a:r>
              <a:rPr sz="1000" spc="175" dirty="0">
                <a:latin typeface="PMingLiU"/>
                <a:cs typeface="PMingLiU"/>
              </a:rPr>
              <a:t>);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0000FF"/>
                </a:solidFill>
                <a:latin typeface="PMingLiU"/>
                <a:cs typeface="PMingLiU"/>
              </a:rPr>
              <a:t>else</a:t>
            </a:r>
            <a:r>
              <a:rPr sz="1000" spc="229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278130" marR="1134110">
              <a:lnSpc>
                <a:spcPts val="960"/>
              </a:lnSpc>
              <a:spcBef>
                <a:spcPts val="110"/>
              </a:spcBef>
            </a:pP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</a:t>
            </a:r>
            <a:r>
              <a:rPr sz="1000" spc="250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0" dirty="0">
                <a:solidFill>
                  <a:srgbClr val="009900"/>
                </a:solidFill>
                <a:latin typeface="PMingLiU"/>
                <a:cs typeface="PMingLiU"/>
              </a:rPr>
              <a:t>Masuk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75" dirty="0">
                <a:solidFill>
                  <a:srgbClr val="009900"/>
                </a:solidFill>
                <a:latin typeface="PMingLiU"/>
                <a:cs typeface="PMingLiU"/>
              </a:rPr>
              <a:t>ke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40" dirty="0">
                <a:solidFill>
                  <a:srgbClr val="009900"/>
                </a:solidFill>
                <a:latin typeface="PMingLiU"/>
                <a:cs typeface="PMingLiU"/>
              </a:rPr>
              <a:t>lapisan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45" dirty="0">
                <a:solidFill>
                  <a:srgbClr val="009900"/>
                </a:solidFill>
                <a:latin typeface="PMingLiU"/>
                <a:cs typeface="PMingLiU"/>
              </a:rPr>
              <a:t>lebih</a:t>
            </a:r>
            <a:r>
              <a:rPr sz="1000" spc="254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60" dirty="0">
                <a:solidFill>
                  <a:srgbClr val="009900"/>
                </a:solidFill>
                <a:latin typeface="PMingLiU"/>
                <a:cs typeface="PMingLiU"/>
              </a:rPr>
              <a:t>dalam </a:t>
            </a:r>
            <a:r>
              <a:rPr sz="1000" spc="-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(</a:t>
            </a:r>
            <a:r>
              <a:rPr sz="1000" spc="195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260" dirty="0">
                <a:latin typeface="PMingLiU"/>
                <a:cs typeface="PMingLiU"/>
              </a:rPr>
              <a:t>i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1;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260" dirty="0">
                <a:latin typeface="PMingLiU"/>
                <a:cs typeface="PMingLiU"/>
              </a:rPr>
              <a:t>i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&lt;=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50" dirty="0">
                <a:latin typeface="PMingLiU"/>
                <a:cs typeface="PMingLiU"/>
              </a:rPr>
              <a:t>N;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i++)</a:t>
            </a:r>
            <a:r>
              <a:rPr sz="1000" spc="260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>
              <a:latin typeface="PMingLiU"/>
              <a:cs typeface="PMingLiU"/>
            </a:endParaRPr>
          </a:p>
          <a:p>
            <a:pPr marL="543560" marR="270510" indent="-133350">
              <a:lnSpc>
                <a:spcPts val="960"/>
              </a:lnSpc>
              <a:spcBef>
                <a:spcPts val="5"/>
              </a:spcBef>
              <a:tabLst>
                <a:tab pos="2005330" algn="l"/>
              </a:tabLst>
            </a:pPr>
            <a:r>
              <a:rPr sz="1000" spc="235" dirty="0">
                <a:solidFill>
                  <a:srgbClr val="0000FF"/>
                </a:solidFill>
                <a:latin typeface="PMingLiU"/>
                <a:cs typeface="PMingLiU"/>
              </a:rPr>
              <a:t>if</a:t>
            </a:r>
            <a:r>
              <a:rPr sz="1000" spc="27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(!pernah[i])</a:t>
            </a:r>
            <a:r>
              <a:rPr sz="1000" spc="275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	</a:t>
            </a: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</a:t>
            </a:r>
            <a:r>
              <a:rPr sz="1000" spc="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i</a:t>
            </a:r>
            <a:r>
              <a:rPr sz="1000" spc="240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50" dirty="0">
                <a:solidFill>
                  <a:srgbClr val="009900"/>
                </a:solidFill>
                <a:latin typeface="PMingLiU"/>
                <a:cs typeface="PMingLiU"/>
              </a:rPr>
              <a:t>belum</a:t>
            </a:r>
            <a:r>
              <a:rPr sz="1000" spc="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95" dirty="0">
                <a:solidFill>
                  <a:srgbClr val="009900"/>
                </a:solidFill>
                <a:latin typeface="PMingLiU"/>
                <a:cs typeface="PMingLiU"/>
              </a:rPr>
              <a:t>pernah? </a:t>
            </a:r>
            <a:r>
              <a:rPr sz="1000" spc="-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40" dirty="0">
                <a:latin typeface="PMingLiU"/>
                <a:cs typeface="PMingLiU"/>
              </a:rPr>
              <a:t>pernah[i]</a:t>
            </a:r>
            <a:r>
              <a:rPr sz="1000" spc="265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265" dirty="0">
                <a:latin typeface="PMingLiU"/>
                <a:cs typeface="PMingLiU"/>
              </a:rPr>
              <a:t> </a:t>
            </a:r>
            <a:r>
              <a:rPr sz="1000" spc="175" dirty="0">
                <a:solidFill>
                  <a:srgbClr val="0000FF"/>
                </a:solidFill>
                <a:latin typeface="PMingLiU"/>
                <a:cs typeface="PMingLiU"/>
              </a:rPr>
              <a:t>true</a:t>
            </a:r>
            <a:r>
              <a:rPr sz="1000" spc="175" dirty="0">
                <a:latin typeface="PMingLiU"/>
                <a:cs typeface="PMingLiU"/>
              </a:rPr>
              <a:t>;	</a:t>
            </a: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 </a:t>
            </a:r>
            <a:r>
              <a:rPr sz="1000" spc="35" dirty="0">
                <a:solidFill>
                  <a:srgbClr val="009900"/>
                </a:solidFill>
                <a:latin typeface="PMingLiU"/>
                <a:cs typeface="PMingLiU"/>
              </a:rPr>
              <a:t>Gunakan </a:t>
            </a:r>
            <a:r>
              <a:rPr sz="1000" spc="40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14" dirty="0">
                <a:latin typeface="PMingLiU"/>
                <a:cs typeface="PMingLiU"/>
              </a:rPr>
              <a:t>catat[kedalaman]</a:t>
            </a:r>
            <a:r>
              <a:rPr sz="1000" spc="12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-5" dirty="0">
                <a:latin typeface="PMingLiU"/>
                <a:cs typeface="PMingLiU"/>
              </a:rPr>
              <a:t> </a:t>
            </a:r>
            <a:r>
              <a:rPr sz="1000" spc="260" dirty="0">
                <a:latin typeface="PMingLiU"/>
                <a:cs typeface="PMingLiU"/>
              </a:rPr>
              <a:t>i; </a:t>
            </a: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 </a:t>
            </a:r>
            <a:r>
              <a:rPr sz="1000" spc="125" dirty="0">
                <a:solidFill>
                  <a:srgbClr val="009900"/>
                </a:solidFill>
                <a:latin typeface="PMingLiU"/>
                <a:cs typeface="PMingLiU"/>
              </a:rPr>
              <a:t>Catat</a:t>
            </a:r>
            <a:r>
              <a:rPr sz="1000" spc="130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009900"/>
                </a:solidFill>
                <a:latin typeface="PMingLiU"/>
                <a:cs typeface="PMingLiU"/>
              </a:rPr>
              <a:t>di </a:t>
            </a:r>
            <a:r>
              <a:rPr sz="1000" spc="180" dirty="0">
                <a:solidFill>
                  <a:srgbClr val="009900"/>
                </a:solidFill>
                <a:latin typeface="PMingLiU"/>
                <a:cs typeface="PMingLiU"/>
              </a:rPr>
              <a:t>sini </a:t>
            </a:r>
            <a:r>
              <a:rPr sz="1000" spc="18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20" dirty="0">
                <a:latin typeface="PMingLiU"/>
                <a:cs typeface="PMingLiU"/>
              </a:rPr>
              <a:t>tulis(kedalaman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+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175" dirty="0">
                <a:latin typeface="PMingLiU"/>
                <a:cs typeface="PMingLiU"/>
              </a:rPr>
              <a:t>1);</a:t>
            </a:r>
            <a:endParaRPr sz="1000">
              <a:latin typeface="PMingLiU"/>
              <a:cs typeface="PMingLiU"/>
            </a:endParaRPr>
          </a:p>
          <a:p>
            <a:pPr marL="543560">
              <a:lnSpc>
                <a:spcPts val="850"/>
              </a:lnSpc>
              <a:tabLst>
                <a:tab pos="2005330" algn="l"/>
              </a:tabLst>
            </a:pPr>
            <a:r>
              <a:rPr sz="1000" spc="140" dirty="0">
                <a:latin typeface="PMingLiU"/>
                <a:cs typeface="PMingLiU"/>
              </a:rPr>
              <a:t>pernah[i]</a:t>
            </a:r>
            <a:r>
              <a:rPr sz="1000" spc="265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270" dirty="0">
                <a:latin typeface="PMingLiU"/>
                <a:cs typeface="PMingLiU"/>
              </a:rPr>
              <a:t> </a:t>
            </a:r>
            <a:r>
              <a:rPr sz="1000" spc="180" dirty="0">
                <a:solidFill>
                  <a:srgbClr val="0000FF"/>
                </a:solidFill>
                <a:latin typeface="PMingLiU"/>
                <a:cs typeface="PMingLiU"/>
              </a:rPr>
              <a:t>false</a:t>
            </a:r>
            <a:r>
              <a:rPr sz="1000" spc="180" dirty="0">
                <a:latin typeface="PMingLiU"/>
                <a:cs typeface="PMingLiU"/>
              </a:rPr>
              <a:t>;	</a:t>
            </a:r>
            <a:r>
              <a:rPr sz="1000" spc="260" dirty="0">
                <a:solidFill>
                  <a:srgbClr val="009900"/>
                </a:solidFill>
                <a:latin typeface="PMingLiU"/>
                <a:cs typeface="PMingLiU"/>
              </a:rPr>
              <a:t>//</a:t>
            </a:r>
            <a:r>
              <a:rPr sz="1000" spc="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140" dirty="0">
                <a:solidFill>
                  <a:srgbClr val="009900"/>
                </a:solidFill>
                <a:latin typeface="PMingLiU"/>
                <a:cs typeface="PMingLiU"/>
              </a:rPr>
              <a:t>Selesai</a:t>
            </a:r>
            <a:r>
              <a:rPr sz="1000" spc="245" dirty="0">
                <a:solidFill>
                  <a:srgbClr val="009900"/>
                </a:solidFill>
                <a:latin typeface="PMingLiU"/>
                <a:cs typeface="PMingLiU"/>
              </a:rPr>
              <a:t> </a:t>
            </a:r>
            <a:r>
              <a:rPr sz="1000" spc="40" dirty="0">
                <a:solidFill>
                  <a:srgbClr val="009900"/>
                </a:solidFill>
                <a:latin typeface="PMingLiU"/>
                <a:cs typeface="PMingLiU"/>
              </a:rPr>
              <a:t>menggunakan</a:t>
            </a:r>
            <a:endParaRPr sz="1000">
              <a:latin typeface="PMingLiU"/>
              <a:cs typeface="PMingLiU"/>
            </a:endParaRPr>
          </a:p>
          <a:p>
            <a:pPr marL="410845">
              <a:lnSpc>
                <a:spcPts val="96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278130">
              <a:lnSpc>
                <a:spcPts val="96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45415">
              <a:lnSpc>
                <a:spcPts val="96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>
              <a:latin typeface="PMingLiU"/>
              <a:cs typeface="PMingLiU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59994" y="2896412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32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4727" y="221828"/>
            <a:ext cx="292036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Menghindari</a:t>
            </a:r>
            <a:r>
              <a:rPr spc="114" dirty="0"/>
              <a:t> </a:t>
            </a:r>
            <a:r>
              <a:rPr spc="5" dirty="0"/>
              <a:t>Digit</a:t>
            </a:r>
            <a:r>
              <a:rPr spc="120" dirty="0"/>
              <a:t> </a:t>
            </a:r>
            <a:r>
              <a:rPr spc="-10" dirty="0"/>
              <a:t>Berulang</a:t>
            </a:r>
            <a:r>
              <a:rPr spc="120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4787" rIns="0" bIns="0" rtlCol="0">
            <a:spAutoFit/>
          </a:bodyPr>
          <a:lstStyle/>
          <a:p>
            <a:pPr marL="287655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40" dirty="0"/>
              <a:t>Setelah </a:t>
            </a:r>
            <a:r>
              <a:rPr sz="1100" spc="-35" dirty="0"/>
              <a:t>perintah </a:t>
            </a:r>
            <a:r>
              <a:rPr sz="1100" spc="-30" dirty="0"/>
              <a:t>”tulis(kedalaman </a:t>
            </a:r>
            <a:r>
              <a:rPr sz="1100" spc="45" dirty="0"/>
              <a:t>+ </a:t>
            </a:r>
            <a:r>
              <a:rPr sz="1100" spc="5" dirty="0"/>
              <a:t>1)”, </a:t>
            </a:r>
            <a:r>
              <a:rPr sz="1100" spc="-20" dirty="0"/>
              <a:t>nilai </a:t>
            </a:r>
            <a:r>
              <a:rPr sz="1100" b="1" spc="-50" dirty="0">
                <a:latin typeface="Gill Sans MT"/>
                <a:cs typeface="Gill Sans MT"/>
              </a:rPr>
              <a:t>pernah[i]</a:t>
            </a:r>
            <a:r>
              <a:rPr sz="1100" b="1" spc="-45" dirty="0">
                <a:latin typeface="Gill Sans MT"/>
                <a:cs typeface="Gill Sans MT"/>
              </a:rPr>
              <a:t> </a:t>
            </a:r>
            <a:r>
              <a:rPr sz="1100" spc="-40" dirty="0"/>
              <a:t>perlu </a:t>
            </a:r>
            <a:r>
              <a:rPr sz="1100" spc="-330" dirty="0"/>
              <a:t> </a:t>
            </a:r>
            <a:r>
              <a:rPr sz="1100" spc="-40" dirty="0"/>
              <a:t>dikembalikan</a:t>
            </a:r>
            <a:r>
              <a:rPr sz="1100" spc="15" dirty="0"/>
              <a:t> </a:t>
            </a:r>
            <a:r>
              <a:rPr sz="1100" spc="-45" dirty="0"/>
              <a:t>menjadi</a:t>
            </a:r>
            <a:r>
              <a:rPr sz="1100" spc="20" dirty="0"/>
              <a:t> </a:t>
            </a:r>
            <a:r>
              <a:rPr sz="1100" b="1" spc="-15" dirty="0">
                <a:latin typeface="Gill Sans MT"/>
                <a:cs typeface="Gill Sans MT"/>
              </a:rPr>
              <a:t>false</a:t>
            </a:r>
            <a:r>
              <a:rPr sz="1100" spc="-15" dirty="0"/>
              <a:t>.</a:t>
            </a:r>
            <a:endParaRPr sz="1100">
              <a:latin typeface="Gill Sans MT"/>
              <a:cs typeface="Gill Sans MT"/>
            </a:endParaRPr>
          </a:p>
          <a:p>
            <a:pPr marL="287655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50" dirty="0"/>
              <a:t>Sebab</a:t>
            </a:r>
            <a:r>
              <a:rPr sz="1100" spc="10" dirty="0"/>
              <a:t> </a:t>
            </a:r>
            <a:r>
              <a:rPr sz="1100" spc="-50" dirty="0"/>
              <a:t>setelah</a:t>
            </a:r>
            <a:r>
              <a:rPr sz="1100" spc="15" dirty="0"/>
              <a:t> </a:t>
            </a:r>
            <a:r>
              <a:rPr sz="1100" spc="-50" dirty="0"/>
              <a:t>keluar</a:t>
            </a:r>
            <a:r>
              <a:rPr sz="1100" spc="15" dirty="0"/>
              <a:t> </a:t>
            </a:r>
            <a:r>
              <a:rPr sz="1100" spc="-40" dirty="0"/>
              <a:t>dari</a:t>
            </a:r>
            <a:r>
              <a:rPr sz="1100" spc="15" dirty="0"/>
              <a:t> </a:t>
            </a:r>
            <a:r>
              <a:rPr sz="1100" spc="-45" dirty="0"/>
              <a:t>pemanggilan</a:t>
            </a:r>
            <a:r>
              <a:rPr sz="1100" spc="10" dirty="0"/>
              <a:t> </a:t>
            </a:r>
            <a:r>
              <a:rPr sz="1100" spc="-40" dirty="0"/>
              <a:t>rekursif</a:t>
            </a:r>
            <a:r>
              <a:rPr sz="1100" spc="15" dirty="0"/>
              <a:t> </a:t>
            </a:r>
            <a:r>
              <a:rPr sz="1100" spc="-45" dirty="0"/>
              <a:t>tersebut,</a:t>
            </a:r>
            <a:r>
              <a:rPr sz="1100" spc="15" dirty="0"/>
              <a:t> </a:t>
            </a:r>
            <a:r>
              <a:rPr sz="1100" spc="-15" dirty="0"/>
              <a:t>digit</a:t>
            </a:r>
            <a:r>
              <a:rPr sz="1100" spc="20" dirty="0"/>
              <a:t> </a:t>
            </a:r>
            <a:r>
              <a:rPr sz="1100" b="1" spc="-20" dirty="0">
                <a:latin typeface="Gill Sans MT"/>
                <a:cs typeface="Gill Sans MT"/>
              </a:rPr>
              <a:t>i</a:t>
            </a:r>
            <a:endParaRPr sz="1100">
              <a:latin typeface="Gill Sans MT"/>
              <a:cs typeface="Gill Sans MT"/>
            </a:endParaRPr>
          </a:p>
          <a:p>
            <a:pPr marL="287655">
              <a:lnSpc>
                <a:spcPct val="100000"/>
              </a:lnSpc>
              <a:spcBef>
                <a:spcPts val="35"/>
              </a:spcBef>
            </a:pPr>
            <a:r>
              <a:rPr spc="-50" dirty="0"/>
              <a:t>dianggap</a:t>
            </a:r>
            <a:r>
              <a:rPr spc="15" dirty="0"/>
              <a:t> </a:t>
            </a:r>
            <a:r>
              <a:rPr spc="-20" dirty="0"/>
              <a:t>tidak</a:t>
            </a:r>
            <a:r>
              <a:rPr spc="10" dirty="0"/>
              <a:t> </a:t>
            </a:r>
            <a:r>
              <a:rPr spc="-25" dirty="0"/>
              <a:t>lagi</a:t>
            </a:r>
            <a:r>
              <a:rPr spc="15" dirty="0"/>
              <a:t> </a:t>
            </a:r>
            <a:r>
              <a:rPr spc="-55" dirty="0"/>
              <a:t>ada</a:t>
            </a:r>
            <a:r>
              <a:rPr spc="15" dirty="0"/>
              <a:t> </a:t>
            </a:r>
            <a:r>
              <a:rPr spc="-50" dirty="0"/>
              <a:t>pada</a:t>
            </a:r>
            <a:r>
              <a:rPr spc="15" dirty="0"/>
              <a:t> </a:t>
            </a:r>
            <a:r>
              <a:rPr b="1" spc="-15" dirty="0">
                <a:latin typeface="Gill Sans MT"/>
                <a:cs typeface="Gill Sans MT"/>
              </a:rPr>
              <a:t>catat</a:t>
            </a:r>
            <a:r>
              <a:rPr spc="-15" dirty="0"/>
              <a:t>.</a:t>
            </a:r>
          </a:p>
          <a:p>
            <a:pPr marL="287655" marR="690245" indent="-132715">
              <a:lnSpc>
                <a:spcPct val="102699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35" dirty="0"/>
              <a:t>Namun</a:t>
            </a:r>
            <a:r>
              <a:rPr sz="1100" spc="15" dirty="0"/>
              <a:t> </a:t>
            </a:r>
            <a:r>
              <a:rPr sz="1100" spc="-15" dirty="0"/>
              <a:t>digit</a:t>
            </a:r>
            <a:r>
              <a:rPr sz="1100" spc="20" dirty="0"/>
              <a:t> </a:t>
            </a:r>
            <a:r>
              <a:rPr sz="1100" b="1" spc="-20" dirty="0">
                <a:latin typeface="Gill Sans MT"/>
                <a:cs typeface="Gill Sans MT"/>
              </a:rPr>
              <a:t>i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45" dirty="0"/>
              <a:t>bisa</a:t>
            </a:r>
            <a:r>
              <a:rPr sz="1100" spc="20" dirty="0"/>
              <a:t> </a:t>
            </a:r>
            <a:r>
              <a:rPr sz="1100" spc="-55" dirty="0"/>
              <a:t>saja</a:t>
            </a:r>
            <a:r>
              <a:rPr sz="1100" spc="20" dirty="0"/>
              <a:t> </a:t>
            </a:r>
            <a:r>
              <a:rPr sz="1100" spc="-50" dirty="0"/>
              <a:t>digunakan</a:t>
            </a:r>
            <a:r>
              <a:rPr sz="1100" spc="20" dirty="0"/>
              <a:t> </a:t>
            </a:r>
            <a:r>
              <a:rPr sz="1100" spc="-30" dirty="0"/>
              <a:t>untuk</a:t>
            </a:r>
            <a:r>
              <a:rPr sz="1100" spc="20" dirty="0"/>
              <a:t> </a:t>
            </a:r>
            <a:r>
              <a:rPr sz="1100" spc="-50" dirty="0"/>
              <a:t>beberapa </a:t>
            </a:r>
            <a:r>
              <a:rPr sz="1100" spc="-330" dirty="0"/>
              <a:t> </a:t>
            </a:r>
            <a:r>
              <a:rPr sz="1100" spc="-45" dirty="0"/>
              <a:t>pemanggilan</a:t>
            </a:r>
            <a:r>
              <a:rPr sz="1100" spc="15" dirty="0"/>
              <a:t> </a:t>
            </a:r>
            <a:r>
              <a:rPr sz="1100" spc="-40" dirty="0"/>
              <a:t>rekursif</a:t>
            </a:r>
            <a:r>
              <a:rPr sz="1100" spc="20" dirty="0"/>
              <a:t> </a:t>
            </a:r>
            <a:r>
              <a:rPr sz="1100" spc="-75" dirty="0"/>
              <a:t>ke</a:t>
            </a:r>
            <a:r>
              <a:rPr sz="1100" spc="20" dirty="0"/>
              <a:t> </a:t>
            </a:r>
            <a:r>
              <a:rPr sz="1100" spc="-60" dirty="0"/>
              <a:t>depannya.</a:t>
            </a:r>
            <a:endParaRPr sz="1100">
              <a:latin typeface="Gill Sans MT"/>
              <a:cs typeface="Gill Sans MT"/>
            </a:endParaRPr>
          </a:p>
          <a:p>
            <a:pPr marL="287655" marR="240029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50" dirty="0"/>
              <a:t>Dengan</a:t>
            </a:r>
            <a:r>
              <a:rPr sz="1100" spc="20" dirty="0"/>
              <a:t> </a:t>
            </a:r>
            <a:r>
              <a:rPr sz="1100" spc="-50" dirty="0"/>
              <a:t>cara</a:t>
            </a:r>
            <a:r>
              <a:rPr sz="1100" spc="30" dirty="0"/>
              <a:t> </a:t>
            </a:r>
            <a:r>
              <a:rPr sz="1100" spc="-20" dirty="0"/>
              <a:t>ini,</a:t>
            </a:r>
            <a:r>
              <a:rPr sz="1100" spc="25" dirty="0"/>
              <a:t> </a:t>
            </a:r>
            <a:r>
              <a:rPr sz="1100" spc="-10" dirty="0"/>
              <a:t>kita</a:t>
            </a:r>
            <a:r>
              <a:rPr sz="1100" spc="30" dirty="0"/>
              <a:t> </a:t>
            </a:r>
            <a:r>
              <a:rPr sz="1100" spc="-50" dirty="0"/>
              <a:t>memastikan</a:t>
            </a:r>
            <a:r>
              <a:rPr sz="1100" spc="30" dirty="0"/>
              <a:t> </a:t>
            </a:r>
            <a:r>
              <a:rPr sz="1100" spc="-20" dirty="0"/>
              <a:t>tidak</a:t>
            </a:r>
            <a:r>
              <a:rPr sz="1100" spc="20" dirty="0"/>
              <a:t> </a:t>
            </a:r>
            <a:r>
              <a:rPr sz="1100" spc="-55" dirty="0"/>
              <a:t>ada</a:t>
            </a:r>
            <a:r>
              <a:rPr sz="1100" spc="30" dirty="0"/>
              <a:t> </a:t>
            </a:r>
            <a:r>
              <a:rPr sz="1100" spc="-15" dirty="0"/>
              <a:t>digit</a:t>
            </a:r>
            <a:r>
              <a:rPr sz="1100" spc="25" dirty="0"/>
              <a:t> </a:t>
            </a:r>
            <a:r>
              <a:rPr sz="1100" spc="-45" dirty="0"/>
              <a:t>berulang </a:t>
            </a:r>
            <a:r>
              <a:rPr sz="1100" spc="-325" dirty="0"/>
              <a:t> </a:t>
            </a:r>
            <a:r>
              <a:rPr sz="1100" spc="-65" dirty="0"/>
              <a:t>yang</a:t>
            </a:r>
            <a:r>
              <a:rPr sz="1100" spc="15" dirty="0"/>
              <a:t> </a:t>
            </a:r>
            <a:r>
              <a:rPr sz="1100" spc="-30" dirty="0"/>
              <a:t>dicetak.</a:t>
            </a:r>
            <a:endParaRPr sz="1100"/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33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38604" y="221828"/>
            <a:ext cx="11322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Kompleksitas</a:t>
            </a:r>
          </a:p>
        </p:txBody>
      </p:sp>
      <p:sp>
        <p:nvSpPr>
          <p:cNvPr id="3" name="object 3"/>
          <p:cNvSpPr/>
          <p:nvPr/>
        </p:nvSpPr>
        <p:spPr>
          <a:xfrm>
            <a:off x="2070861" y="1009224"/>
            <a:ext cx="575945" cy="234315"/>
          </a:xfrm>
          <a:custGeom>
            <a:avLst/>
            <a:gdLst/>
            <a:ahLst/>
            <a:cxnLst/>
            <a:rect l="l" t="t" r="r" b="b"/>
            <a:pathLst>
              <a:path w="575944" h="234315">
                <a:moveTo>
                  <a:pt x="575414" y="116922"/>
                </a:moveTo>
                <a:lnTo>
                  <a:pt x="546171" y="168349"/>
                </a:lnTo>
                <a:lnTo>
                  <a:pt x="512208" y="190061"/>
                </a:lnTo>
                <a:lnTo>
                  <a:pt x="467653" y="208170"/>
                </a:lnTo>
                <a:lnTo>
                  <a:pt x="414233" y="221975"/>
                </a:lnTo>
                <a:lnTo>
                  <a:pt x="353675" y="230772"/>
                </a:lnTo>
                <a:lnTo>
                  <a:pt x="287707" y="233861"/>
                </a:lnTo>
                <a:lnTo>
                  <a:pt x="221738" y="230772"/>
                </a:lnTo>
                <a:lnTo>
                  <a:pt x="161180" y="221975"/>
                </a:lnTo>
                <a:lnTo>
                  <a:pt x="107761" y="208170"/>
                </a:lnTo>
                <a:lnTo>
                  <a:pt x="63206" y="190061"/>
                </a:lnTo>
                <a:lnTo>
                  <a:pt x="29242" y="168349"/>
                </a:lnTo>
                <a:lnTo>
                  <a:pt x="0" y="116922"/>
                </a:lnTo>
                <a:lnTo>
                  <a:pt x="7598" y="90111"/>
                </a:lnTo>
                <a:lnTo>
                  <a:pt x="63206" y="43790"/>
                </a:lnTo>
                <a:lnTo>
                  <a:pt x="107761" y="25684"/>
                </a:lnTo>
                <a:lnTo>
                  <a:pt x="161180" y="11883"/>
                </a:lnTo>
                <a:lnTo>
                  <a:pt x="221738" y="3087"/>
                </a:lnTo>
                <a:lnTo>
                  <a:pt x="287707" y="0"/>
                </a:lnTo>
                <a:lnTo>
                  <a:pt x="353675" y="3087"/>
                </a:lnTo>
                <a:lnTo>
                  <a:pt x="414233" y="11883"/>
                </a:lnTo>
                <a:lnTo>
                  <a:pt x="467653" y="25684"/>
                </a:lnTo>
                <a:lnTo>
                  <a:pt x="512208" y="43790"/>
                </a:lnTo>
                <a:lnTo>
                  <a:pt x="546171" y="65500"/>
                </a:lnTo>
                <a:lnTo>
                  <a:pt x="575414" y="116922"/>
                </a:lnTo>
                <a:close/>
              </a:path>
            </a:pathLst>
          </a:custGeom>
          <a:ln w="4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91858" y="488631"/>
            <a:ext cx="3357245" cy="71183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99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10" dirty="0">
                <a:latin typeface="Tahoma"/>
                <a:cs typeface="Tahoma"/>
              </a:rPr>
              <a:t>Jika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3,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berikut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pohon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 </a:t>
            </a:r>
            <a:r>
              <a:rPr sz="1100" spc="-60" dirty="0">
                <a:latin typeface="Tahoma"/>
                <a:cs typeface="Tahoma"/>
              </a:rPr>
              <a:t> menggambarkan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pemilihan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b="1" spc="-20" dirty="0">
                <a:latin typeface="Gill Sans MT"/>
                <a:cs typeface="Gill Sans MT"/>
              </a:rPr>
              <a:t>i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setiap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pemanggilan: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300">
              <a:latin typeface="Tahoma"/>
              <a:cs typeface="Tahoma"/>
            </a:endParaRPr>
          </a:p>
          <a:p>
            <a:pPr marL="382270" algn="ctr">
              <a:lnSpc>
                <a:spcPct val="100000"/>
              </a:lnSpc>
            </a:pPr>
            <a:r>
              <a:rPr sz="950" spc="95" dirty="0">
                <a:latin typeface="Gill Sans MT"/>
                <a:cs typeface="Gill Sans MT"/>
              </a:rPr>
              <a:t>tulis(1)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41553" y="1581556"/>
            <a:ext cx="1896110" cy="234315"/>
          </a:xfrm>
          <a:custGeom>
            <a:avLst/>
            <a:gdLst/>
            <a:ahLst/>
            <a:cxnLst/>
            <a:rect l="l" t="t" r="r" b="b"/>
            <a:pathLst>
              <a:path w="1896110" h="234314">
                <a:moveTo>
                  <a:pt x="575410" y="116938"/>
                </a:moveTo>
                <a:lnTo>
                  <a:pt x="546168" y="168355"/>
                </a:lnTo>
                <a:lnTo>
                  <a:pt x="512205" y="190065"/>
                </a:lnTo>
                <a:lnTo>
                  <a:pt x="467651" y="208173"/>
                </a:lnTo>
                <a:lnTo>
                  <a:pt x="414232" y="221976"/>
                </a:lnTo>
                <a:lnTo>
                  <a:pt x="353675" y="230774"/>
                </a:lnTo>
                <a:lnTo>
                  <a:pt x="287707" y="233862"/>
                </a:lnTo>
                <a:lnTo>
                  <a:pt x="221737" y="230774"/>
                </a:lnTo>
                <a:lnTo>
                  <a:pt x="161179" y="221976"/>
                </a:lnTo>
                <a:lnTo>
                  <a:pt x="107759" y="208173"/>
                </a:lnTo>
                <a:lnTo>
                  <a:pt x="63204" y="190065"/>
                </a:lnTo>
                <a:lnTo>
                  <a:pt x="29242" y="168355"/>
                </a:lnTo>
                <a:lnTo>
                  <a:pt x="0" y="116938"/>
                </a:lnTo>
                <a:lnTo>
                  <a:pt x="7598" y="90125"/>
                </a:lnTo>
                <a:lnTo>
                  <a:pt x="63204" y="43799"/>
                </a:lnTo>
                <a:lnTo>
                  <a:pt x="107759" y="25690"/>
                </a:lnTo>
                <a:lnTo>
                  <a:pt x="161179" y="11885"/>
                </a:lnTo>
                <a:lnTo>
                  <a:pt x="221737" y="3088"/>
                </a:lnTo>
                <a:lnTo>
                  <a:pt x="287707" y="0"/>
                </a:lnTo>
                <a:lnTo>
                  <a:pt x="353675" y="3088"/>
                </a:lnTo>
                <a:lnTo>
                  <a:pt x="414232" y="11885"/>
                </a:lnTo>
                <a:lnTo>
                  <a:pt x="467651" y="25690"/>
                </a:lnTo>
                <a:lnTo>
                  <a:pt x="512205" y="43799"/>
                </a:lnTo>
                <a:lnTo>
                  <a:pt x="546168" y="65512"/>
                </a:lnTo>
                <a:lnTo>
                  <a:pt x="575410" y="116938"/>
                </a:lnTo>
                <a:close/>
              </a:path>
              <a:path w="1896110" h="234314">
                <a:moveTo>
                  <a:pt x="1895499" y="116938"/>
                </a:moveTo>
                <a:lnTo>
                  <a:pt x="1866253" y="168355"/>
                </a:lnTo>
                <a:lnTo>
                  <a:pt x="1832288" y="190065"/>
                </a:lnTo>
                <a:lnTo>
                  <a:pt x="1787730" y="208173"/>
                </a:lnTo>
                <a:lnTo>
                  <a:pt x="1734307" y="221976"/>
                </a:lnTo>
                <a:lnTo>
                  <a:pt x="1673747" y="230774"/>
                </a:lnTo>
                <a:lnTo>
                  <a:pt x="1607776" y="233862"/>
                </a:lnTo>
                <a:lnTo>
                  <a:pt x="1541808" y="230774"/>
                </a:lnTo>
                <a:lnTo>
                  <a:pt x="1481251" y="221976"/>
                </a:lnTo>
                <a:lnTo>
                  <a:pt x="1427832" y="208173"/>
                </a:lnTo>
                <a:lnTo>
                  <a:pt x="1383278" y="190065"/>
                </a:lnTo>
                <a:lnTo>
                  <a:pt x="1349315" y="168355"/>
                </a:lnTo>
                <a:lnTo>
                  <a:pt x="1320073" y="116938"/>
                </a:lnTo>
                <a:lnTo>
                  <a:pt x="1327671" y="90125"/>
                </a:lnTo>
                <a:lnTo>
                  <a:pt x="1383278" y="43799"/>
                </a:lnTo>
                <a:lnTo>
                  <a:pt x="1427832" y="25690"/>
                </a:lnTo>
                <a:lnTo>
                  <a:pt x="1481251" y="11885"/>
                </a:lnTo>
                <a:lnTo>
                  <a:pt x="1541808" y="3088"/>
                </a:lnTo>
                <a:lnTo>
                  <a:pt x="1607776" y="0"/>
                </a:lnTo>
                <a:lnTo>
                  <a:pt x="1673747" y="3088"/>
                </a:lnTo>
                <a:lnTo>
                  <a:pt x="1734307" y="11885"/>
                </a:lnTo>
                <a:lnTo>
                  <a:pt x="1787730" y="25690"/>
                </a:lnTo>
                <a:lnTo>
                  <a:pt x="1832288" y="43799"/>
                </a:lnTo>
                <a:lnTo>
                  <a:pt x="1866253" y="65512"/>
                </a:lnTo>
                <a:lnTo>
                  <a:pt x="1895499" y="116938"/>
                </a:lnTo>
                <a:close/>
              </a:path>
            </a:pathLst>
          </a:custGeom>
          <a:ln w="67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119702" y="1600868"/>
            <a:ext cx="466090" cy="172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spc="95" dirty="0">
                <a:latin typeface="Gill Sans MT"/>
                <a:cs typeface="Gill Sans MT"/>
              </a:rPr>
              <a:t>tulis(2)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381697" y="1581556"/>
            <a:ext cx="575945" cy="234315"/>
          </a:xfrm>
          <a:custGeom>
            <a:avLst/>
            <a:gdLst/>
            <a:ahLst/>
            <a:cxnLst/>
            <a:rect l="l" t="t" r="r" b="b"/>
            <a:pathLst>
              <a:path w="575945" h="234314">
                <a:moveTo>
                  <a:pt x="575425" y="116938"/>
                </a:moveTo>
                <a:lnTo>
                  <a:pt x="546183" y="168355"/>
                </a:lnTo>
                <a:lnTo>
                  <a:pt x="512220" y="190065"/>
                </a:lnTo>
                <a:lnTo>
                  <a:pt x="467666" y="208173"/>
                </a:lnTo>
                <a:lnTo>
                  <a:pt x="414247" y="221976"/>
                </a:lnTo>
                <a:lnTo>
                  <a:pt x="353690" y="230774"/>
                </a:lnTo>
                <a:lnTo>
                  <a:pt x="287722" y="233862"/>
                </a:lnTo>
                <a:lnTo>
                  <a:pt x="221751" y="230774"/>
                </a:lnTo>
                <a:lnTo>
                  <a:pt x="161191" y="221976"/>
                </a:lnTo>
                <a:lnTo>
                  <a:pt x="107768" y="208173"/>
                </a:lnTo>
                <a:lnTo>
                  <a:pt x="63210" y="190065"/>
                </a:lnTo>
                <a:lnTo>
                  <a:pt x="29245" y="168355"/>
                </a:lnTo>
                <a:lnTo>
                  <a:pt x="0" y="116938"/>
                </a:lnTo>
                <a:lnTo>
                  <a:pt x="7599" y="90125"/>
                </a:lnTo>
                <a:lnTo>
                  <a:pt x="63210" y="43799"/>
                </a:lnTo>
                <a:lnTo>
                  <a:pt x="107768" y="25690"/>
                </a:lnTo>
                <a:lnTo>
                  <a:pt x="161191" y="11885"/>
                </a:lnTo>
                <a:lnTo>
                  <a:pt x="221751" y="3088"/>
                </a:lnTo>
                <a:lnTo>
                  <a:pt x="287722" y="0"/>
                </a:lnTo>
                <a:lnTo>
                  <a:pt x="353690" y="3088"/>
                </a:lnTo>
                <a:lnTo>
                  <a:pt x="414247" y="11885"/>
                </a:lnTo>
                <a:lnTo>
                  <a:pt x="467666" y="25690"/>
                </a:lnTo>
                <a:lnTo>
                  <a:pt x="512220" y="43799"/>
                </a:lnTo>
                <a:lnTo>
                  <a:pt x="546183" y="65512"/>
                </a:lnTo>
                <a:lnTo>
                  <a:pt x="575425" y="116938"/>
                </a:lnTo>
                <a:close/>
              </a:path>
            </a:pathLst>
          </a:custGeom>
          <a:ln w="4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439777" y="1600868"/>
            <a:ext cx="466090" cy="172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spc="95" dirty="0">
                <a:latin typeface="Gill Sans MT"/>
                <a:cs typeface="Gill Sans MT"/>
              </a:rPr>
              <a:t>tulis(2)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90768" y="2166204"/>
            <a:ext cx="1912620" cy="234315"/>
          </a:xfrm>
          <a:custGeom>
            <a:avLst/>
            <a:gdLst/>
            <a:ahLst/>
            <a:cxnLst/>
            <a:rect l="l" t="t" r="r" b="b"/>
            <a:pathLst>
              <a:path w="1912620" h="234314">
                <a:moveTo>
                  <a:pt x="575410" y="116938"/>
                </a:moveTo>
                <a:lnTo>
                  <a:pt x="546168" y="168354"/>
                </a:lnTo>
                <a:lnTo>
                  <a:pt x="512205" y="190064"/>
                </a:lnTo>
                <a:lnTo>
                  <a:pt x="467651" y="208172"/>
                </a:lnTo>
                <a:lnTo>
                  <a:pt x="414232" y="221975"/>
                </a:lnTo>
                <a:lnTo>
                  <a:pt x="353675" y="230772"/>
                </a:lnTo>
                <a:lnTo>
                  <a:pt x="287707" y="233861"/>
                </a:lnTo>
                <a:lnTo>
                  <a:pt x="221737" y="230772"/>
                </a:lnTo>
                <a:lnTo>
                  <a:pt x="161179" y="221975"/>
                </a:lnTo>
                <a:lnTo>
                  <a:pt x="107759" y="208172"/>
                </a:lnTo>
                <a:lnTo>
                  <a:pt x="63204" y="190064"/>
                </a:lnTo>
                <a:lnTo>
                  <a:pt x="29242" y="168354"/>
                </a:lnTo>
                <a:lnTo>
                  <a:pt x="0" y="116938"/>
                </a:lnTo>
                <a:lnTo>
                  <a:pt x="7598" y="90125"/>
                </a:lnTo>
                <a:lnTo>
                  <a:pt x="63204" y="43799"/>
                </a:lnTo>
                <a:lnTo>
                  <a:pt x="107759" y="25690"/>
                </a:lnTo>
                <a:lnTo>
                  <a:pt x="161179" y="11885"/>
                </a:lnTo>
                <a:lnTo>
                  <a:pt x="221737" y="3088"/>
                </a:lnTo>
                <a:lnTo>
                  <a:pt x="287707" y="0"/>
                </a:lnTo>
                <a:lnTo>
                  <a:pt x="353675" y="3088"/>
                </a:lnTo>
                <a:lnTo>
                  <a:pt x="414232" y="11885"/>
                </a:lnTo>
                <a:lnTo>
                  <a:pt x="467651" y="25690"/>
                </a:lnTo>
                <a:lnTo>
                  <a:pt x="512205" y="43799"/>
                </a:lnTo>
                <a:lnTo>
                  <a:pt x="546168" y="65512"/>
                </a:lnTo>
                <a:lnTo>
                  <a:pt x="575410" y="116938"/>
                </a:lnTo>
                <a:close/>
              </a:path>
              <a:path w="1912620" h="234314">
                <a:moveTo>
                  <a:pt x="1243755" y="116938"/>
                </a:moveTo>
                <a:lnTo>
                  <a:pt x="1214513" y="168354"/>
                </a:lnTo>
                <a:lnTo>
                  <a:pt x="1180550" y="190064"/>
                </a:lnTo>
                <a:lnTo>
                  <a:pt x="1135996" y="208172"/>
                </a:lnTo>
                <a:lnTo>
                  <a:pt x="1082576" y="221975"/>
                </a:lnTo>
                <a:lnTo>
                  <a:pt x="1022018" y="230772"/>
                </a:lnTo>
                <a:lnTo>
                  <a:pt x="956048" y="233861"/>
                </a:lnTo>
                <a:lnTo>
                  <a:pt x="890079" y="230772"/>
                </a:lnTo>
                <a:lnTo>
                  <a:pt x="829522" y="221975"/>
                </a:lnTo>
                <a:lnTo>
                  <a:pt x="776102" y="208172"/>
                </a:lnTo>
                <a:lnTo>
                  <a:pt x="731547" y="190064"/>
                </a:lnTo>
                <a:lnTo>
                  <a:pt x="697584" y="168354"/>
                </a:lnTo>
                <a:lnTo>
                  <a:pt x="668341" y="116938"/>
                </a:lnTo>
                <a:lnTo>
                  <a:pt x="675939" y="90125"/>
                </a:lnTo>
                <a:lnTo>
                  <a:pt x="731547" y="43799"/>
                </a:lnTo>
                <a:lnTo>
                  <a:pt x="776102" y="25690"/>
                </a:lnTo>
                <a:lnTo>
                  <a:pt x="829522" y="11885"/>
                </a:lnTo>
                <a:lnTo>
                  <a:pt x="890079" y="3088"/>
                </a:lnTo>
                <a:lnTo>
                  <a:pt x="956048" y="0"/>
                </a:lnTo>
                <a:lnTo>
                  <a:pt x="1022018" y="3088"/>
                </a:lnTo>
                <a:lnTo>
                  <a:pt x="1082576" y="11885"/>
                </a:lnTo>
                <a:lnTo>
                  <a:pt x="1135996" y="25690"/>
                </a:lnTo>
                <a:lnTo>
                  <a:pt x="1180550" y="43799"/>
                </a:lnTo>
                <a:lnTo>
                  <a:pt x="1214513" y="65512"/>
                </a:lnTo>
                <a:lnTo>
                  <a:pt x="1243755" y="116938"/>
                </a:lnTo>
                <a:close/>
              </a:path>
              <a:path w="1912620" h="234314">
                <a:moveTo>
                  <a:pt x="1912112" y="116938"/>
                </a:moveTo>
                <a:lnTo>
                  <a:pt x="1882866" y="168354"/>
                </a:lnTo>
                <a:lnTo>
                  <a:pt x="1848901" y="190064"/>
                </a:lnTo>
                <a:lnTo>
                  <a:pt x="1804344" y="208172"/>
                </a:lnTo>
                <a:lnTo>
                  <a:pt x="1750922" y="221975"/>
                </a:lnTo>
                <a:lnTo>
                  <a:pt x="1690362" y="230772"/>
                </a:lnTo>
                <a:lnTo>
                  <a:pt x="1624393" y="233861"/>
                </a:lnTo>
                <a:lnTo>
                  <a:pt x="1558423" y="230772"/>
                </a:lnTo>
                <a:lnTo>
                  <a:pt x="1497865" y="221975"/>
                </a:lnTo>
                <a:lnTo>
                  <a:pt x="1444446" y="208172"/>
                </a:lnTo>
                <a:lnTo>
                  <a:pt x="1399891" y="190064"/>
                </a:lnTo>
                <a:lnTo>
                  <a:pt x="1365928" y="168354"/>
                </a:lnTo>
                <a:lnTo>
                  <a:pt x="1336686" y="116938"/>
                </a:lnTo>
                <a:lnTo>
                  <a:pt x="1344284" y="90125"/>
                </a:lnTo>
                <a:lnTo>
                  <a:pt x="1399891" y="43799"/>
                </a:lnTo>
                <a:lnTo>
                  <a:pt x="1444446" y="25690"/>
                </a:lnTo>
                <a:lnTo>
                  <a:pt x="1497865" y="11885"/>
                </a:lnTo>
                <a:lnTo>
                  <a:pt x="1558423" y="3088"/>
                </a:lnTo>
                <a:lnTo>
                  <a:pt x="1624393" y="0"/>
                </a:lnTo>
                <a:lnTo>
                  <a:pt x="1690362" y="3088"/>
                </a:lnTo>
                <a:lnTo>
                  <a:pt x="1750922" y="11885"/>
                </a:lnTo>
                <a:lnTo>
                  <a:pt x="1804344" y="25690"/>
                </a:lnTo>
                <a:lnTo>
                  <a:pt x="1848901" y="43799"/>
                </a:lnTo>
                <a:lnTo>
                  <a:pt x="1882866" y="65512"/>
                </a:lnTo>
                <a:lnTo>
                  <a:pt x="1912112" y="116938"/>
                </a:lnTo>
                <a:close/>
              </a:path>
            </a:pathLst>
          </a:custGeom>
          <a:ln w="67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785529" y="2185516"/>
            <a:ext cx="466090" cy="172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spc="95" dirty="0">
                <a:latin typeface="Gill Sans MT"/>
                <a:cs typeface="Gill Sans MT"/>
              </a:rPr>
              <a:t>tulis(3)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395796" y="2166204"/>
            <a:ext cx="575945" cy="234315"/>
          </a:xfrm>
          <a:custGeom>
            <a:avLst/>
            <a:gdLst/>
            <a:ahLst/>
            <a:cxnLst/>
            <a:rect l="l" t="t" r="r" b="b"/>
            <a:pathLst>
              <a:path w="575944" h="234314">
                <a:moveTo>
                  <a:pt x="575425" y="116938"/>
                </a:moveTo>
                <a:lnTo>
                  <a:pt x="546180" y="168354"/>
                </a:lnTo>
                <a:lnTo>
                  <a:pt x="512216" y="190064"/>
                </a:lnTo>
                <a:lnTo>
                  <a:pt x="467660" y="208172"/>
                </a:lnTo>
                <a:lnTo>
                  <a:pt x="414241" y="221975"/>
                </a:lnTo>
                <a:lnTo>
                  <a:pt x="353685" y="230772"/>
                </a:lnTo>
                <a:lnTo>
                  <a:pt x="287722" y="233861"/>
                </a:lnTo>
                <a:lnTo>
                  <a:pt x="221751" y="230772"/>
                </a:lnTo>
                <a:lnTo>
                  <a:pt x="161191" y="221975"/>
                </a:lnTo>
                <a:lnTo>
                  <a:pt x="107768" y="208172"/>
                </a:lnTo>
                <a:lnTo>
                  <a:pt x="63210" y="190064"/>
                </a:lnTo>
                <a:lnTo>
                  <a:pt x="29245" y="168354"/>
                </a:lnTo>
                <a:lnTo>
                  <a:pt x="0" y="116938"/>
                </a:lnTo>
                <a:lnTo>
                  <a:pt x="7599" y="90125"/>
                </a:lnTo>
                <a:lnTo>
                  <a:pt x="63210" y="43799"/>
                </a:lnTo>
                <a:lnTo>
                  <a:pt x="107768" y="25690"/>
                </a:lnTo>
                <a:lnTo>
                  <a:pt x="161191" y="11885"/>
                </a:lnTo>
                <a:lnTo>
                  <a:pt x="221751" y="3088"/>
                </a:lnTo>
                <a:lnTo>
                  <a:pt x="287722" y="0"/>
                </a:lnTo>
                <a:lnTo>
                  <a:pt x="353685" y="3088"/>
                </a:lnTo>
                <a:lnTo>
                  <a:pt x="414241" y="11885"/>
                </a:lnTo>
                <a:lnTo>
                  <a:pt x="467660" y="25690"/>
                </a:lnTo>
                <a:lnTo>
                  <a:pt x="512216" y="43799"/>
                </a:lnTo>
                <a:lnTo>
                  <a:pt x="546180" y="65512"/>
                </a:lnTo>
                <a:lnTo>
                  <a:pt x="575425" y="116938"/>
                </a:lnTo>
                <a:close/>
              </a:path>
            </a:pathLst>
          </a:custGeom>
          <a:ln w="4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453875" y="2185516"/>
            <a:ext cx="466090" cy="172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spc="95" dirty="0">
                <a:latin typeface="Gill Sans MT"/>
                <a:cs typeface="Gill Sans MT"/>
              </a:rPr>
              <a:t>tulis(3)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3064141" y="2166204"/>
            <a:ext cx="575945" cy="234315"/>
          </a:xfrm>
          <a:custGeom>
            <a:avLst/>
            <a:gdLst/>
            <a:ahLst/>
            <a:cxnLst/>
            <a:rect l="l" t="t" r="r" b="b"/>
            <a:pathLst>
              <a:path w="575945" h="234314">
                <a:moveTo>
                  <a:pt x="575425" y="116938"/>
                </a:moveTo>
                <a:lnTo>
                  <a:pt x="546183" y="168354"/>
                </a:lnTo>
                <a:lnTo>
                  <a:pt x="512220" y="190064"/>
                </a:lnTo>
                <a:lnTo>
                  <a:pt x="467666" y="208172"/>
                </a:lnTo>
                <a:lnTo>
                  <a:pt x="414246" y="221975"/>
                </a:lnTo>
                <a:lnTo>
                  <a:pt x="353688" y="230772"/>
                </a:lnTo>
                <a:lnTo>
                  <a:pt x="287718" y="233861"/>
                </a:lnTo>
                <a:lnTo>
                  <a:pt x="221749" y="230772"/>
                </a:lnTo>
                <a:lnTo>
                  <a:pt x="161190" y="221975"/>
                </a:lnTo>
                <a:lnTo>
                  <a:pt x="107768" y="208172"/>
                </a:lnTo>
                <a:lnTo>
                  <a:pt x="63210" y="190064"/>
                </a:lnTo>
                <a:lnTo>
                  <a:pt x="29245" y="168354"/>
                </a:lnTo>
                <a:lnTo>
                  <a:pt x="0" y="116938"/>
                </a:lnTo>
                <a:lnTo>
                  <a:pt x="7599" y="90125"/>
                </a:lnTo>
                <a:lnTo>
                  <a:pt x="63210" y="43799"/>
                </a:lnTo>
                <a:lnTo>
                  <a:pt x="107768" y="25690"/>
                </a:lnTo>
                <a:lnTo>
                  <a:pt x="161190" y="11885"/>
                </a:lnTo>
                <a:lnTo>
                  <a:pt x="221749" y="3088"/>
                </a:lnTo>
                <a:lnTo>
                  <a:pt x="287718" y="0"/>
                </a:lnTo>
                <a:lnTo>
                  <a:pt x="353688" y="3088"/>
                </a:lnTo>
                <a:lnTo>
                  <a:pt x="414246" y="11885"/>
                </a:lnTo>
                <a:lnTo>
                  <a:pt x="467666" y="25690"/>
                </a:lnTo>
                <a:lnTo>
                  <a:pt x="512220" y="43799"/>
                </a:lnTo>
                <a:lnTo>
                  <a:pt x="546183" y="65512"/>
                </a:lnTo>
                <a:lnTo>
                  <a:pt x="575425" y="116938"/>
                </a:lnTo>
                <a:close/>
              </a:path>
            </a:pathLst>
          </a:custGeom>
          <a:ln w="4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3122220" y="2185516"/>
            <a:ext cx="466090" cy="172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spc="95" dirty="0">
                <a:latin typeface="Gill Sans MT"/>
                <a:cs typeface="Gill Sans MT"/>
              </a:rPr>
              <a:t>tulis(3)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3732498" y="2166204"/>
            <a:ext cx="575945" cy="234315"/>
          </a:xfrm>
          <a:custGeom>
            <a:avLst/>
            <a:gdLst/>
            <a:ahLst/>
            <a:cxnLst/>
            <a:rect l="l" t="t" r="r" b="b"/>
            <a:pathLst>
              <a:path w="575945" h="234314">
                <a:moveTo>
                  <a:pt x="575410" y="116938"/>
                </a:moveTo>
                <a:lnTo>
                  <a:pt x="546168" y="168354"/>
                </a:lnTo>
                <a:lnTo>
                  <a:pt x="512205" y="190064"/>
                </a:lnTo>
                <a:lnTo>
                  <a:pt x="467651" y="208172"/>
                </a:lnTo>
                <a:lnTo>
                  <a:pt x="414232" y="221975"/>
                </a:lnTo>
                <a:lnTo>
                  <a:pt x="353675" y="230772"/>
                </a:lnTo>
                <a:lnTo>
                  <a:pt x="287707" y="233861"/>
                </a:lnTo>
                <a:lnTo>
                  <a:pt x="221737" y="230772"/>
                </a:lnTo>
                <a:lnTo>
                  <a:pt x="161179" y="221975"/>
                </a:lnTo>
                <a:lnTo>
                  <a:pt x="107759" y="208172"/>
                </a:lnTo>
                <a:lnTo>
                  <a:pt x="63204" y="190064"/>
                </a:lnTo>
                <a:lnTo>
                  <a:pt x="29242" y="168354"/>
                </a:lnTo>
                <a:lnTo>
                  <a:pt x="0" y="116938"/>
                </a:lnTo>
                <a:lnTo>
                  <a:pt x="7598" y="90125"/>
                </a:lnTo>
                <a:lnTo>
                  <a:pt x="63204" y="43799"/>
                </a:lnTo>
                <a:lnTo>
                  <a:pt x="107759" y="25690"/>
                </a:lnTo>
                <a:lnTo>
                  <a:pt x="161179" y="11885"/>
                </a:lnTo>
                <a:lnTo>
                  <a:pt x="221737" y="3088"/>
                </a:lnTo>
                <a:lnTo>
                  <a:pt x="287707" y="0"/>
                </a:lnTo>
                <a:lnTo>
                  <a:pt x="353675" y="3088"/>
                </a:lnTo>
                <a:lnTo>
                  <a:pt x="414232" y="11885"/>
                </a:lnTo>
                <a:lnTo>
                  <a:pt x="467651" y="25690"/>
                </a:lnTo>
                <a:lnTo>
                  <a:pt x="512205" y="43799"/>
                </a:lnTo>
                <a:lnTo>
                  <a:pt x="546168" y="65512"/>
                </a:lnTo>
                <a:lnTo>
                  <a:pt x="575410" y="116938"/>
                </a:lnTo>
                <a:close/>
              </a:path>
            </a:pathLst>
          </a:custGeom>
          <a:ln w="4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3790566" y="2185516"/>
            <a:ext cx="466090" cy="172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spc="95" dirty="0">
                <a:latin typeface="Gill Sans MT"/>
                <a:cs typeface="Gill Sans MT"/>
              </a:rPr>
              <a:t>tulis(3)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390768" y="2713935"/>
            <a:ext cx="1912620" cy="234315"/>
          </a:xfrm>
          <a:custGeom>
            <a:avLst/>
            <a:gdLst/>
            <a:ahLst/>
            <a:cxnLst/>
            <a:rect l="l" t="t" r="r" b="b"/>
            <a:pathLst>
              <a:path w="1912620" h="234314">
                <a:moveTo>
                  <a:pt x="1912112" y="116922"/>
                </a:moveTo>
                <a:lnTo>
                  <a:pt x="1882866" y="168349"/>
                </a:lnTo>
                <a:lnTo>
                  <a:pt x="1848901" y="190061"/>
                </a:lnTo>
                <a:lnTo>
                  <a:pt x="1804344" y="208170"/>
                </a:lnTo>
                <a:lnTo>
                  <a:pt x="1750922" y="221975"/>
                </a:lnTo>
                <a:lnTo>
                  <a:pt x="1690362" y="230772"/>
                </a:lnTo>
                <a:lnTo>
                  <a:pt x="1624393" y="233861"/>
                </a:lnTo>
                <a:lnTo>
                  <a:pt x="1558423" y="230772"/>
                </a:lnTo>
                <a:lnTo>
                  <a:pt x="1497865" y="221975"/>
                </a:lnTo>
                <a:lnTo>
                  <a:pt x="1444446" y="208170"/>
                </a:lnTo>
                <a:lnTo>
                  <a:pt x="1399891" y="190061"/>
                </a:lnTo>
                <a:lnTo>
                  <a:pt x="1365928" y="168349"/>
                </a:lnTo>
                <a:lnTo>
                  <a:pt x="1336686" y="116922"/>
                </a:lnTo>
                <a:lnTo>
                  <a:pt x="1344284" y="90115"/>
                </a:lnTo>
                <a:lnTo>
                  <a:pt x="1399891" y="43796"/>
                </a:lnTo>
                <a:lnTo>
                  <a:pt x="1444446" y="25689"/>
                </a:lnTo>
                <a:lnTo>
                  <a:pt x="1497865" y="11885"/>
                </a:lnTo>
                <a:lnTo>
                  <a:pt x="1558423" y="3088"/>
                </a:lnTo>
                <a:lnTo>
                  <a:pt x="1624393" y="0"/>
                </a:lnTo>
                <a:lnTo>
                  <a:pt x="1690362" y="3088"/>
                </a:lnTo>
                <a:lnTo>
                  <a:pt x="1750922" y="11885"/>
                </a:lnTo>
                <a:lnTo>
                  <a:pt x="1804344" y="25689"/>
                </a:lnTo>
                <a:lnTo>
                  <a:pt x="1848901" y="43796"/>
                </a:lnTo>
                <a:lnTo>
                  <a:pt x="1882866" y="65506"/>
                </a:lnTo>
                <a:lnTo>
                  <a:pt x="1912112" y="116922"/>
                </a:lnTo>
                <a:close/>
              </a:path>
              <a:path w="1912620" h="234314">
                <a:moveTo>
                  <a:pt x="1243755" y="116922"/>
                </a:moveTo>
                <a:lnTo>
                  <a:pt x="1214513" y="168349"/>
                </a:lnTo>
                <a:lnTo>
                  <a:pt x="1180550" y="190061"/>
                </a:lnTo>
                <a:lnTo>
                  <a:pt x="1135996" y="208170"/>
                </a:lnTo>
                <a:lnTo>
                  <a:pt x="1082576" y="221975"/>
                </a:lnTo>
                <a:lnTo>
                  <a:pt x="1022018" y="230772"/>
                </a:lnTo>
                <a:lnTo>
                  <a:pt x="956048" y="233861"/>
                </a:lnTo>
                <a:lnTo>
                  <a:pt x="890079" y="230772"/>
                </a:lnTo>
                <a:lnTo>
                  <a:pt x="829522" y="221975"/>
                </a:lnTo>
                <a:lnTo>
                  <a:pt x="776102" y="208170"/>
                </a:lnTo>
                <a:lnTo>
                  <a:pt x="731547" y="190061"/>
                </a:lnTo>
                <a:lnTo>
                  <a:pt x="697584" y="168349"/>
                </a:lnTo>
                <a:lnTo>
                  <a:pt x="668341" y="116922"/>
                </a:lnTo>
                <a:lnTo>
                  <a:pt x="675939" y="90115"/>
                </a:lnTo>
                <a:lnTo>
                  <a:pt x="731547" y="43796"/>
                </a:lnTo>
                <a:lnTo>
                  <a:pt x="776102" y="25689"/>
                </a:lnTo>
                <a:lnTo>
                  <a:pt x="829522" y="11885"/>
                </a:lnTo>
                <a:lnTo>
                  <a:pt x="890079" y="3088"/>
                </a:lnTo>
                <a:lnTo>
                  <a:pt x="956048" y="0"/>
                </a:lnTo>
                <a:lnTo>
                  <a:pt x="1022018" y="3088"/>
                </a:lnTo>
                <a:lnTo>
                  <a:pt x="1082576" y="11885"/>
                </a:lnTo>
                <a:lnTo>
                  <a:pt x="1135996" y="25689"/>
                </a:lnTo>
                <a:lnTo>
                  <a:pt x="1180550" y="43796"/>
                </a:lnTo>
                <a:lnTo>
                  <a:pt x="1214513" y="65506"/>
                </a:lnTo>
                <a:lnTo>
                  <a:pt x="1243755" y="116922"/>
                </a:lnTo>
                <a:close/>
              </a:path>
              <a:path w="1912620" h="234314">
                <a:moveTo>
                  <a:pt x="575410" y="116922"/>
                </a:moveTo>
                <a:lnTo>
                  <a:pt x="546168" y="168349"/>
                </a:lnTo>
                <a:lnTo>
                  <a:pt x="512205" y="190061"/>
                </a:lnTo>
                <a:lnTo>
                  <a:pt x="467651" y="208170"/>
                </a:lnTo>
                <a:lnTo>
                  <a:pt x="414232" y="221975"/>
                </a:lnTo>
                <a:lnTo>
                  <a:pt x="353675" y="230772"/>
                </a:lnTo>
                <a:lnTo>
                  <a:pt x="287707" y="233861"/>
                </a:lnTo>
                <a:lnTo>
                  <a:pt x="221737" y="230772"/>
                </a:lnTo>
                <a:lnTo>
                  <a:pt x="161179" y="221975"/>
                </a:lnTo>
                <a:lnTo>
                  <a:pt x="107759" y="208170"/>
                </a:lnTo>
                <a:lnTo>
                  <a:pt x="63204" y="190061"/>
                </a:lnTo>
                <a:lnTo>
                  <a:pt x="29242" y="168349"/>
                </a:lnTo>
                <a:lnTo>
                  <a:pt x="0" y="116922"/>
                </a:lnTo>
                <a:lnTo>
                  <a:pt x="7598" y="90115"/>
                </a:lnTo>
                <a:lnTo>
                  <a:pt x="63204" y="43796"/>
                </a:lnTo>
                <a:lnTo>
                  <a:pt x="107759" y="25689"/>
                </a:lnTo>
                <a:lnTo>
                  <a:pt x="161179" y="11885"/>
                </a:lnTo>
                <a:lnTo>
                  <a:pt x="221737" y="3088"/>
                </a:lnTo>
                <a:lnTo>
                  <a:pt x="287707" y="0"/>
                </a:lnTo>
                <a:lnTo>
                  <a:pt x="353675" y="3088"/>
                </a:lnTo>
                <a:lnTo>
                  <a:pt x="414232" y="11885"/>
                </a:lnTo>
                <a:lnTo>
                  <a:pt x="467651" y="25689"/>
                </a:lnTo>
                <a:lnTo>
                  <a:pt x="512205" y="43796"/>
                </a:lnTo>
                <a:lnTo>
                  <a:pt x="546168" y="65506"/>
                </a:lnTo>
                <a:lnTo>
                  <a:pt x="575410" y="116922"/>
                </a:lnTo>
                <a:close/>
              </a:path>
            </a:pathLst>
          </a:custGeom>
          <a:ln w="672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785529" y="2733240"/>
            <a:ext cx="466090" cy="172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spc="95" dirty="0">
                <a:latin typeface="Gill Sans MT"/>
                <a:cs typeface="Gill Sans MT"/>
              </a:rPr>
              <a:t>tulis(4)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395796" y="2713935"/>
            <a:ext cx="575945" cy="234315"/>
          </a:xfrm>
          <a:custGeom>
            <a:avLst/>
            <a:gdLst/>
            <a:ahLst/>
            <a:cxnLst/>
            <a:rect l="l" t="t" r="r" b="b"/>
            <a:pathLst>
              <a:path w="575944" h="234314">
                <a:moveTo>
                  <a:pt x="575425" y="116922"/>
                </a:moveTo>
                <a:lnTo>
                  <a:pt x="546180" y="168349"/>
                </a:lnTo>
                <a:lnTo>
                  <a:pt x="512216" y="190061"/>
                </a:lnTo>
                <a:lnTo>
                  <a:pt x="467660" y="208170"/>
                </a:lnTo>
                <a:lnTo>
                  <a:pt x="414241" y="221975"/>
                </a:lnTo>
                <a:lnTo>
                  <a:pt x="353685" y="230772"/>
                </a:lnTo>
                <a:lnTo>
                  <a:pt x="287722" y="233861"/>
                </a:lnTo>
                <a:lnTo>
                  <a:pt x="221751" y="230772"/>
                </a:lnTo>
                <a:lnTo>
                  <a:pt x="161191" y="221975"/>
                </a:lnTo>
                <a:lnTo>
                  <a:pt x="107768" y="208170"/>
                </a:lnTo>
                <a:lnTo>
                  <a:pt x="63210" y="190061"/>
                </a:lnTo>
                <a:lnTo>
                  <a:pt x="29245" y="168349"/>
                </a:lnTo>
                <a:lnTo>
                  <a:pt x="0" y="116922"/>
                </a:lnTo>
                <a:lnTo>
                  <a:pt x="7599" y="90115"/>
                </a:lnTo>
                <a:lnTo>
                  <a:pt x="63210" y="43796"/>
                </a:lnTo>
                <a:lnTo>
                  <a:pt x="107768" y="25689"/>
                </a:lnTo>
                <a:lnTo>
                  <a:pt x="161191" y="11885"/>
                </a:lnTo>
                <a:lnTo>
                  <a:pt x="221751" y="3088"/>
                </a:lnTo>
                <a:lnTo>
                  <a:pt x="287722" y="0"/>
                </a:lnTo>
                <a:lnTo>
                  <a:pt x="353685" y="3088"/>
                </a:lnTo>
                <a:lnTo>
                  <a:pt x="414241" y="11885"/>
                </a:lnTo>
                <a:lnTo>
                  <a:pt x="467660" y="25689"/>
                </a:lnTo>
                <a:lnTo>
                  <a:pt x="512216" y="43796"/>
                </a:lnTo>
                <a:lnTo>
                  <a:pt x="546180" y="65506"/>
                </a:lnTo>
                <a:lnTo>
                  <a:pt x="575425" y="116922"/>
                </a:lnTo>
                <a:close/>
              </a:path>
            </a:pathLst>
          </a:custGeom>
          <a:ln w="4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453875" y="2733240"/>
            <a:ext cx="466090" cy="172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spc="95" dirty="0">
                <a:latin typeface="Gill Sans MT"/>
                <a:cs typeface="Gill Sans MT"/>
              </a:rPr>
              <a:t>tulis(4)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3064141" y="2713935"/>
            <a:ext cx="575945" cy="234315"/>
          </a:xfrm>
          <a:custGeom>
            <a:avLst/>
            <a:gdLst/>
            <a:ahLst/>
            <a:cxnLst/>
            <a:rect l="l" t="t" r="r" b="b"/>
            <a:pathLst>
              <a:path w="575945" h="234314">
                <a:moveTo>
                  <a:pt x="575425" y="116922"/>
                </a:moveTo>
                <a:lnTo>
                  <a:pt x="546183" y="168349"/>
                </a:lnTo>
                <a:lnTo>
                  <a:pt x="512220" y="190061"/>
                </a:lnTo>
                <a:lnTo>
                  <a:pt x="467666" y="208170"/>
                </a:lnTo>
                <a:lnTo>
                  <a:pt x="414246" y="221975"/>
                </a:lnTo>
                <a:lnTo>
                  <a:pt x="353688" y="230772"/>
                </a:lnTo>
                <a:lnTo>
                  <a:pt x="287718" y="233861"/>
                </a:lnTo>
                <a:lnTo>
                  <a:pt x="221749" y="230772"/>
                </a:lnTo>
                <a:lnTo>
                  <a:pt x="161190" y="221975"/>
                </a:lnTo>
                <a:lnTo>
                  <a:pt x="107768" y="208170"/>
                </a:lnTo>
                <a:lnTo>
                  <a:pt x="63210" y="190061"/>
                </a:lnTo>
                <a:lnTo>
                  <a:pt x="29245" y="168349"/>
                </a:lnTo>
                <a:lnTo>
                  <a:pt x="0" y="116922"/>
                </a:lnTo>
                <a:lnTo>
                  <a:pt x="7599" y="90115"/>
                </a:lnTo>
                <a:lnTo>
                  <a:pt x="63210" y="43796"/>
                </a:lnTo>
                <a:lnTo>
                  <a:pt x="107768" y="25689"/>
                </a:lnTo>
                <a:lnTo>
                  <a:pt x="161190" y="11885"/>
                </a:lnTo>
                <a:lnTo>
                  <a:pt x="221749" y="3088"/>
                </a:lnTo>
                <a:lnTo>
                  <a:pt x="287718" y="0"/>
                </a:lnTo>
                <a:lnTo>
                  <a:pt x="353688" y="3088"/>
                </a:lnTo>
                <a:lnTo>
                  <a:pt x="414246" y="11885"/>
                </a:lnTo>
                <a:lnTo>
                  <a:pt x="467666" y="25689"/>
                </a:lnTo>
                <a:lnTo>
                  <a:pt x="512220" y="43796"/>
                </a:lnTo>
                <a:lnTo>
                  <a:pt x="546183" y="65506"/>
                </a:lnTo>
                <a:lnTo>
                  <a:pt x="575425" y="116922"/>
                </a:lnTo>
                <a:close/>
              </a:path>
            </a:pathLst>
          </a:custGeom>
          <a:ln w="4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3122220" y="2733240"/>
            <a:ext cx="466090" cy="172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spc="95" dirty="0">
                <a:latin typeface="Gill Sans MT"/>
                <a:cs typeface="Gill Sans MT"/>
              </a:rPr>
              <a:t>tulis(4)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3732498" y="2707775"/>
            <a:ext cx="575945" cy="234315"/>
          </a:xfrm>
          <a:custGeom>
            <a:avLst/>
            <a:gdLst/>
            <a:ahLst/>
            <a:cxnLst/>
            <a:rect l="l" t="t" r="r" b="b"/>
            <a:pathLst>
              <a:path w="575945" h="234314">
                <a:moveTo>
                  <a:pt x="575410" y="116924"/>
                </a:moveTo>
                <a:lnTo>
                  <a:pt x="546168" y="168350"/>
                </a:lnTo>
                <a:lnTo>
                  <a:pt x="512205" y="190063"/>
                </a:lnTo>
                <a:lnTo>
                  <a:pt x="467651" y="208172"/>
                </a:lnTo>
                <a:lnTo>
                  <a:pt x="414232" y="221976"/>
                </a:lnTo>
                <a:lnTo>
                  <a:pt x="353675" y="230774"/>
                </a:lnTo>
                <a:lnTo>
                  <a:pt x="287707" y="233862"/>
                </a:lnTo>
                <a:lnTo>
                  <a:pt x="221737" y="230774"/>
                </a:lnTo>
                <a:lnTo>
                  <a:pt x="161179" y="221976"/>
                </a:lnTo>
                <a:lnTo>
                  <a:pt x="107759" y="208172"/>
                </a:lnTo>
                <a:lnTo>
                  <a:pt x="63204" y="190063"/>
                </a:lnTo>
                <a:lnTo>
                  <a:pt x="29242" y="168350"/>
                </a:lnTo>
                <a:lnTo>
                  <a:pt x="0" y="116924"/>
                </a:lnTo>
                <a:lnTo>
                  <a:pt x="7598" y="90117"/>
                </a:lnTo>
                <a:lnTo>
                  <a:pt x="63204" y="43797"/>
                </a:lnTo>
                <a:lnTo>
                  <a:pt x="107759" y="25689"/>
                </a:lnTo>
                <a:lnTo>
                  <a:pt x="161179" y="11885"/>
                </a:lnTo>
                <a:lnTo>
                  <a:pt x="221737" y="3088"/>
                </a:lnTo>
                <a:lnTo>
                  <a:pt x="287707" y="0"/>
                </a:lnTo>
                <a:lnTo>
                  <a:pt x="353675" y="3088"/>
                </a:lnTo>
                <a:lnTo>
                  <a:pt x="414232" y="11885"/>
                </a:lnTo>
                <a:lnTo>
                  <a:pt x="467651" y="25689"/>
                </a:lnTo>
                <a:lnTo>
                  <a:pt x="512205" y="43797"/>
                </a:lnTo>
                <a:lnTo>
                  <a:pt x="546168" y="65507"/>
                </a:lnTo>
                <a:lnTo>
                  <a:pt x="575410" y="116924"/>
                </a:lnTo>
                <a:close/>
              </a:path>
            </a:pathLst>
          </a:custGeom>
          <a:ln w="468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3790566" y="2727086"/>
            <a:ext cx="466090" cy="1720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950" spc="95" dirty="0">
                <a:latin typeface="Gill Sans MT"/>
                <a:cs typeface="Gill Sans MT"/>
              </a:rPr>
              <a:t>tulis(4)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659882" y="1247992"/>
            <a:ext cx="3363595" cy="1463040"/>
          </a:xfrm>
          <a:custGeom>
            <a:avLst/>
            <a:gdLst/>
            <a:ahLst/>
            <a:cxnLst/>
            <a:rect l="l" t="t" r="r" b="b"/>
            <a:pathLst>
              <a:path w="3363595" h="1463039">
                <a:moveTo>
                  <a:pt x="513089" y="353702"/>
                </a:moveTo>
                <a:lnTo>
                  <a:pt x="1697303" y="0"/>
                </a:lnTo>
                <a:lnTo>
                  <a:pt x="1698046" y="328282"/>
                </a:lnTo>
              </a:path>
              <a:path w="3363595" h="1463039">
                <a:moveTo>
                  <a:pt x="1698819" y="849"/>
                </a:moveTo>
                <a:lnTo>
                  <a:pt x="2886186" y="344525"/>
                </a:lnTo>
              </a:path>
              <a:path w="3363595" h="1463039">
                <a:moveTo>
                  <a:pt x="47653" y="916532"/>
                </a:moveTo>
                <a:lnTo>
                  <a:pt x="344598" y="568986"/>
                </a:lnTo>
              </a:path>
              <a:path w="3363595" h="1463039">
                <a:moveTo>
                  <a:pt x="344982" y="569835"/>
                </a:moveTo>
                <a:lnTo>
                  <a:pt x="639635" y="921200"/>
                </a:lnTo>
              </a:path>
              <a:path w="3363595" h="1463039">
                <a:moveTo>
                  <a:pt x="1392343" y="916532"/>
                </a:moveTo>
                <a:lnTo>
                  <a:pt x="1689299" y="568986"/>
                </a:lnTo>
              </a:path>
              <a:path w="3363595" h="1463039">
                <a:moveTo>
                  <a:pt x="1689673" y="569835"/>
                </a:moveTo>
                <a:lnTo>
                  <a:pt x="1984325" y="921200"/>
                </a:lnTo>
              </a:path>
              <a:path w="3363595" h="1463039">
                <a:moveTo>
                  <a:pt x="2712413" y="916532"/>
                </a:moveTo>
                <a:lnTo>
                  <a:pt x="3009373" y="568986"/>
                </a:lnTo>
              </a:path>
              <a:path w="3363595" h="1463039">
                <a:moveTo>
                  <a:pt x="3009742" y="569835"/>
                </a:moveTo>
                <a:lnTo>
                  <a:pt x="3304410" y="921200"/>
                </a:lnTo>
              </a:path>
              <a:path w="3363595" h="1463039">
                <a:moveTo>
                  <a:pt x="3363266" y="1154677"/>
                </a:moveTo>
                <a:lnTo>
                  <a:pt x="3363429" y="1462775"/>
                </a:lnTo>
              </a:path>
              <a:path w="3363595" h="1463039">
                <a:moveTo>
                  <a:pt x="2683231" y="1154677"/>
                </a:moveTo>
                <a:lnTo>
                  <a:pt x="2683395" y="1462775"/>
                </a:lnTo>
              </a:path>
              <a:path w="3363595" h="1463039">
                <a:moveTo>
                  <a:pt x="2024736" y="1154677"/>
                </a:moveTo>
                <a:lnTo>
                  <a:pt x="2024900" y="1462775"/>
                </a:lnTo>
              </a:path>
              <a:path w="3363595" h="1463039">
                <a:moveTo>
                  <a:pt x="1344701" y="1154677"/>
                </a:moveTo>
                <a:lnTo>
                  <a:pt x="1344850" y="1462775"/>
                </a:lnTo>
              </a:path>
              <a:path w="3363595" h="1463039">
                <a:moveTo>
                  <a:pt x="680046" y="1154677"/>
                </a:moveTo>
                <a:lnTo>
                  <a:pt x="680198" y="1462775"/>
                </a:lnTo>
              </a:path>
              <a:path w="3363595" h="1463039">
                <a:moveTo>
                  <a:pt x="0" y="1154677"/>
                </a:moveTo>
                <a:lnTo>
                  <a:pt x="163" y="1462775"/>
                </a:lnTo>
              </a:path>
            </a:pathLst>
          </a:custGeom>
          <a:ln w="60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1533266" y="1322835"/>
            <a:ext cx="193040" cy="137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" spc="130" dirty="0">
                <a:latin typeface="Gill Sans MT"/>
                <a:cs typeface="Gill Sans MT"/>
              </a:rPr>
              <a:t>i=1</a:t>
            </a:r>
            <a:endParaRPr sz="700">
              <a:latin typeface="Gill Sans MT"/>
              <a:cs typeface="Gill Sans MT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2360084" y="1342280"/>
            <a:ext cx="193040" cy="137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" spc="130" dirty="0">
                <a:latin typeface="Gill Sans MT"/>
                <a:cs typeface="Gill Sans MT"/>
              </a:rPr>
              <a:t>i=2</a:t>
            </a:r>
            <a:endParaRPr sz="700">
              <a:latin typeface="Gill Sans MT"/>
              <a:cs typeface="Gill Sans MT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982373" y="1308489"/>
            <a:ext cx="193040" cy="137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" spc="130" dirty="0">
                <a:latin typeface="Gill Sans MT"/>
                <a:cs typeface="Gill Sans MT"/>
              </a:rPr>
              <a:t>i=3</a:t>
            </a:r>
            <a:endParaRPr sz="700">
              <a:latin typeface="Gill Sans MT"/>
              <a:cs typeface="Gill Sans MT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977137" y="1932069"/>
            <a:ext cx="193040" cy="137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" spc="130" dirty="0">
                <a:latin typeface="Gill Sans MT"/>
                <a:cs typeface="Gill Sans MT"/>
              </a:rPr>
              <a:t>i=1</a:t>
            </a:r>
            <a:endParaRPr sz="700">
              <a:latin typeface="Gill Sans MT"/>
              <a:cs typeface="Gill Sans MT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3321804" y="1923366"/>
            <a:ext cx="193040" cy="137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" spc="130" dirty="0">
                <a:latin typeface="Gill Sans MT"/>
                <a:cs typeface="Gill Sans MT"/>
              </a:rPr>
              <a:t>i=1</a:t>
            </a:r>
            <a:endParaRPr sz="700">
              <a:latin typeface="Gill Sans MT"/>
              <a:cs typeface="Gill Sans MT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2508041" y="2493435"/>
            <a:ext cx="193040" cy="137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" spc="130" dirty="0">
                <a:latin typeface="Gill Sans MT"/>
                <a:cs typeface="Gill Sans MT"/>
              </a:rPr>
              <a:t>i=1</a:t>
            </a:r>
            <a:endParaRPr sz="700">
              <a:latin typeface="Gill Sans MT"/>
              <a:cs typeface="Gill Sans MT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844005" y="2493435"/>
            <a:ext cx="193040" cy="137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" spc="130" dirty="0">
                <a:latin typeface="Gill Sans MT"/>
                <a:cs typeface="Gill Sans MT"/>
              </a:rPr>
              <a:t>i=1</a:t>
            </a:r>
            <a:endParaRPr sz="700">
              <a:latin typeface="Gill Sans MT"/>
              <a:cs typeface="Gill Sans MT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852708" y="1912349"/>
            <a:ext cx="193040" cy="137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" spc="130" dirty="0">
                <a:latin typeface="Gill Sans MT"/>
                <a:cs typeface="Gill Sans MT"/>
              </a:rPr>
              <a:t>i=2</a:t>
            </a:r>
            <a:endParaRPr sz="700">
              <a:latin typeface="Gill Sans MT"/>
              <a:cs typeface="Gill Sans MT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3147737" y="2486770"/>
            <a:ext cx="193040" cy="137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" spc="130" dirty="0">
                <a:latin typeface="Gill Sans MT"/>
                <a:cs typeface="Gill Sans MT"/>
              </a:rPr>
              <a:t>i=2</a:t>
            </a:r>
            <a:endParaRPr sz="700">
              <a:latin typeface="Gill Sans MT"/>
              <a:cs typeface="Gill Sans MT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525448" y="1935130"/>
            <a:ext cx="193040" cy="137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" spc="130" dirty="0">
                <a:latin typeface="Gill Sans MT"/>
                <a:cs typeface="Gill Sans MT"/>
              </a:rPr>
              <a:t>i=3</a:t>
            </a:r>
            <a:endParaRPr sz="700">
              <a:latin typeface="Gill Sans MT"/>
              <a:cs typeface="Gill Sans MT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448838" y="1600868"/>
            <a:ext cx="1134110" cy="13042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3020" algn="ctr">
              <a:lnSpc>
                <a:spcPct val="100000"/>
              </a:lnSpc>
              <a:spcBef>
                <a:spcPts val="110"/>
              </a:spcBef>
            </a:pPr>
            <a:r>
              <a:rPr sz="950" spc="95" dirty="0">
                <a:latin typeface="Gill Sans MT"/>
                <a:cs typeface="Gill Sans MT"/>
              </a:rPr>
              <a:t>tulis(2)</a:t>
            </a:r>
            <a:endParaRPr sz="950">
              <a:latin typeface="Gill Sans MT"/>
              <a:cs typeface="Gill Sans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Gill Sans MT"/>
              <a:cs typeface="Gill Sans MT"/>
            </a:endParaRPr>
          </a:p>
          <a:p>
            <a:pPr marR="240029" algn="r">
              <a:lnSpc>
                <a:spcPct val="100000"/>
              </a:lnSpc>
              <a:tabLst>
                <a:tab pos="513080" algn="l"/>
              </a:tabLst>
            </a:pPr>
            <a:r>
              <a:rPr sz="700" spc="130" dirty="0">
                <a:latin typeface="Gill Sans MT"/>
                <a:cs typeface="Gill Sans MT"/>
              </a:rPr>
              <a:t>i=2	i=3</a:t>
            </a:r>
            <a:endParaRPr sz="700">
              <a:latin typeface="Gill Sans MT"/>
              <a:cs typeface="Gill Sans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Gill Sans MT"/>
              <a:cs typeface="Gill Sans MT"/>
            </a:endParaRPr>
          </a:p>
          <a:p>
            <a:pPr algn="ctr">
              <a:lnSpc>
                <a:spcPct val="100000"/>
              </a:lnSpc>
              <a:tabLst>
                <a:tab pos="668020" algn="l"/>
              </a:tabLst>
            </a:pPr>
            <a:r>
              <a:rPr sz="950" spc="95" dirty="0">
                <a:latin typeface="Gill Sans MT"/>
                <a:cs typeface="Gill Sans MT"/>
              </a:rPr>
              <a:t>tulis(3)	tulis(3)</a:t>
            </a:r>
            <a:endParaRPr sz="950">
              <a:latin typeface="Gill Sans MT"/>
              <a:cs typeface="Gill Sans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050">
              <a:latin typeface="Gill Sans MT"/>
              <a:cs typeface="Gill Sans MT"/>
            </a:endParaRPr>
          </a:p>
          <a:p>
            <a:pPr marR="240029" algn="r">
              <a:lnSpc>
                <a:spcPct val="100000"/>
              </a:lnSpc>
              <a:tabLst>
                <a:tab pos="691515" algn="l"/>
              </a:tabLst>
            </a:pPr>
            <a:r>
              <a:rPr sz="700" spc="130" dirty="0">
                <a:latin typeface="Gill Sans MT"/>
                <a:cs typeface="Gill Sans MT"/>
              </a:rPr>
              <a:t>i=3	</a:t>
            </a:r>
            <a:r>
              <a:rPr sz="1050" spc="195" baseline="3968" dirty="0">
                <a:latin typeface="Gill Sans MT"/>
                <a:cs typeface="Gill Sans MT"/>
              </a:rPr>
              <a:t>i=2</a:t>
            </a:r>
            <a:endParaRPr sz="1050" baseline="3968">
              <a:latin typeface="Gill Sans MT"/>
              <a:cs typeface="Gill Sans MT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900">
              <a:latin typeface="Gill Sans MT"/>
              <a:cs typeface="Gill Sans MT"/>
            </a:endParaRPr>
          </a:p>
          <a:p>
            <a:pPr algn="ctr">
              <a:lnSpc>
                <a:spcPct val="100000"/>
              </a:lnSpc>
              <a:tabLst>
                <a:tab pos="668020" algn="l"/>
              </a:tabLst>
            </a:pPr>
            <a:r>
              <a:rPr sz="950" spc="95" dirty="0">
                <a:latin typeface="Gill Sans MT"/>
                <a:cs typeface="Gill Sans MT"/>
              </a:rPr>
              <a:t>tulis(4)	tulis(4)</a:t>
            </a:r>
            <a:endParaRPr sz="950">
              <a:latin typeface="Gill Sans MT"/>
              <a:cs typeface="Gill Sans MT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1807422" y="2487792"/>
            <a:ext cx="193040" cy="1377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700" spc="130" dirty="0">
                <a:latin typeface="Gill Sans MT"/>
                <a:cs typeface="Gill Sans MT"/>
              </a:rPr>
              <a:t>i=3</a:t>
            </a:r>
            <a:endParaRPr sz="700">
              <a:latin typeface="Gill Sans MT"/>
              <a:cs typeface="Gill Sans MT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39" name="object 3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40" name="object 4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34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38604" y="221828"/>
            <a:ext cx="11322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Kompleksitas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4980" rIns="0" bIns="0" rtlCol="0">
            <a:spAutoFit/>
          </a:bodyPr>
          <a:lstStyle/>
          <a:p>
            <a:pPr marL="287655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20" dirty="0"/>
              <a:t>Dapat</a:t>
            </a:r>
            <a:r>
              <a:rPr sz="1100" spc="10" dirty="0"/>
              <a:t> </a:t>
            </a:r>
            <a:r>
              <a:rPr sz="1100" spc="-35" dirty="0"/>
              <a:t>diperhatikan</a:t>
            </a:r>
            <a:r>
              <a:rPr sz="1100" spc="20" dirty="0"/>
              <a:t> </a:t>
            </a:r>
            <a:r>
              <a:rPr sz="1100" spc="-65" dirty="0"/>
              <a:t>bahwa</a:t>
            </a:r>
            <a:r>
              <a:rPr sz="1100" spc="20" dirty="0"/>
              <a:t> </a:t>
            </a:r>
            <a:r>
              <a:rPr sz="1100" spc="-50" dirty="0"/>
              <a:t>pada</a:t>
            </a:r>
            <a:r>
              <a:rPr sz="1100" spc="15" dirty="0"/>
              <a:t> </a:t>
            </a:r>
            <a:r>
              <a:rPr sz="1100" spc="-50" dirty="0"/>
              <a:t>kedalaman</a:t>
            </a:r>
            <a:r>
              <a:rPr sz="1100" spc="20" dirty="0"/>
              <a:t> </a:t>
            </a:r>
            <a:r>
              <a:rPr sz="1100" spc="-40" dirty="0"/>
              <a:t>pertama,</a:t>
            </a:r>
            <a:r>
              <a:rPr sz="1100" spc="20" dirty="0"/>
              <a:t> </a:t>
            </a:r>
            <a:r>
              <a:rPr sz="1100" spc="-35" dirty="0"/>
              <a:t>terdapat</a:t>
            </a:r>
            <a:endParaRPr sz="1100"/>
          </a:p>
          <a:p>
            <a:pPr marL="287655">
              <a:lnSpc>
                <a:spcPct val="100000"/>
              </a:lnSpc>
              <a:spcBef>
                <a:spcPts val="35"/>
              </a:spcBef>
            </a:pPr>
            <a:r>
              <a:rPr i="1" spc="-25" dirty="0">
                <a:latin typeface="Arial"/>
                <a:cs typeface="Arial"/>
              </a:rPr>
              <a:t>N</a:t>
            </a:r>
            <a:r>
              <a:rPr i="1" spc="125" dirty="0">
                <a:latin typeface="Arial"/>
                <a:cs typeface="Arial"/>
              </a:rPr>
              <a:t> </a:t>
            </a:r>
            <a:r>
              <a:rPr spc="-50" dirty="0"/>
              <a:t>cabang</a:t>
            </a:r>
            <a:r>
              <a:rPr spc="5" dirty="0"/>
              <a:t> </a:t>
            </a:r>
            <a:r>
              <a:rPr spc="-40" dirty="0"/>
              <a:t>rekursif.</a:t>
            </a:r>
          </a:p>
          <a:p>
            <a:pPr marL="287655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55" dirty="0"/>
              <a:t>P</a:t>
            </a:r>
            <a:r>
              <a:rPr sz="1100" spc="-55" dirty="0"/>
              <a:t>ada</a:t>
            </a:r>
            <a:r>
              <a:rPr sz="1100" spc="20" dirty="0"/>
              <a:t> </a:t>
            </a:r>
            <a:r>
              <a:rPr sz="1100" spc="-50" dirty="0"/>
              <a:t>k</a:t>
            </a:r>
            <a:r>
              <a:rPr sz="1100" spc="-55" dirty="0"/>
              <a:t>edalaman</a:t>
            </a:r>
            <a:r>
              <a:rPr sz="1100" spc="20" dirty="0"/>
              <a:t> </a:t>
            </a:r>
            <a:r>
              <a:rPr sz="1100" spc="-50" dirty="0"/>
              <a:t>k</a:t>
            </a:r>
            <a:r>
              <a:rPr sz="1100" spc="-55" dirty="0"/>
              <a:t>edua,</a:t>
            </a:r>
            <a:r>
              <a:rPr sz="1100" spc="20" dirty="0"/>
              <a:t> </a:t>
            </a:r>
            <a:r>
              <a:rPr sz="1100" spc="-35" dirty="0"/>
              <a:t>terdapat</a:t>
            </a:r>
            <a:r>
              <a:rPr sz="1100" spc="25" dirty="0"/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2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−</a:t>
            </a:r>
            <a:r>
              <a:rPr sz="1100" i="1" spc="-145" dirty="0">
                <a:latin typeface="Verdana"/>
                <a:cs typeface="Verdana"/>
              </a:rPr>
              <a:t> </a:t>
            </a:r>
            <a:r>
              <a:rPr sz="1100" spc="-55" dirty="0"/>
              <a:t>1</a:t>
            </a:r>
            <a:r>
              <a:rPr sz="1100" spc="15" dirty="0"/>
              <a:t> </a:t>
            </a:r>
            <a:r>
              <a:rPr sz="1100" spc="-50" dirty="0"/>
              <a:t>cabang</a:t>
            </a:r>
            <a:r>
              <a:rPr sz="1100" spc="20" dirty="0"/>
              <a:t> </a:t>
            </a:r>
            <a:r>
              <a:rPr sz="1100" spc="-45" dirty="0"/>
              <a:t>reku</a:t>
            </a:r>
            <a:r>
              <a:rPr sz="1100" spc="-40" dirty="0"/>
              <a:t>r</a:t>
            </a:r>
            <a:r>
              <a:rPr sz="1100" spc="-75" dirty="0"/>
              <a:t>s</a:t>
            </a:r>
            <a:r>
              <a:rPr sz="1100" spc="-5" dirty="0"/>
              <a:t>i</a:t>
            </a:r>
            <a:r>
              <a:rPr sz="1100" spc="-15" dirty="0"/>
              <a:t>f</a:t>
            </a:r>
            <a:r>
              <a:rPr sz="1100" spc="-35" dirty="0"/>
              <a:t>.</a:t>
            </a:r>
            <a:endParaRPr sz="1100">
              <a:latin typeface="Verdana"/>
              <a:cs typeface="Verdana"/>
            </a:endParaRPr>
          </a:p>
          <a:p>
            <a:pPr marL="287655" marR="52197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50" dirty="0"/>
              <a:t>Seterusnya</a:t>
            </a:r>
            <a:r>
              <a:rPr sz="1100" spc="15" dirty="0"/>
              <a:t> </a:t>
            </a:r>
            <a:r>
              <a:rPr sz="1100" spc="-50" dirty="0"/>
              <a:t>hingga</a:t>
            </a:r>
            <a:r>
              <a:rPr sz="1100" spc="15" dirty="0"/>
              <a:t> </a:t>
            </a:r>
            <a:r>
              <a:rPr sz="1100" spc="-50" dirty="0"/>
              <a:t>kedalaman</a:t>
            </a:r>
            <a:r>
              <a:rPr sz="1100" spc="20" dirty="0"/>
              <a:t> </a:t>
            </a:r>
            <a:r>
              <a:rPr sz="1100" spc="-30" dirty="0"/>
              <a:t>terakhir</a:t>
            </a:r>
            <a:r>
              <a:rPr sz="1100" spc="10" dirty="0"/>
              <a:t> </a:t>
            </a:r>
            <a:r>
              <a:rPr sz="1100" spc="-65" dirty="0"/>
              <a:t>yang</a:t>
            </a:r>
            <a:r>
              <a:rPr sz="1100" spc="20" dirty="0"/>
              <a:t> </a:t>
            </a:r>
            <a:r>
              <a:rPr sz="1100" spc="-20" dirty="0"/>
              <a:t>tidak</a:t>
            </a:r>
            <a:r>
              <a:rPr sz="1100" spc="10" dirty="0"/>
              <a:t> </a:t>
            </a:r>
            <a:r>
              <a:rPr sz="1100" spc="-25" dirty="0"/>
              <a:t>lagi </a:t>
            </a:r>
            <a:r>
              <a:rPr sz="1100" spc="-325" dirty="0"/>
              <a:t> </a:t>
            </a:r>
            <a:r>
              <a:rPr sz="1100" spc="-50" dirty="0"/>
              <a:t>bercabang.</a:t>
            </a:r>
            <a:endParaRPr sz="1100"/>
          </a:p>
          <a:p>
            <a:pPr marL="287655" marR="5080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88290" algn="l"/>
              </a:tabLst>
            </a:pPr>
            <a:r>
              <a:rPr sz="1100" spc="-35" dirty="0"/>
              <a:t>Kompleksitasnya</a:t>
            </a:r>
            <a:r>
              <a:rPr sz="1100" spc="5" dirty="0"/>
              <a:t> </a:t>
            </a:r>
            <a:r>
              <a:rPr sz="1100" spc="-45" dirty="0"/>
              <a:t>adalah</a:t>
            </a:r>
            <a:r>
              <a:rPr sz="1100" spc="5" dirty="0"/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-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×</a:t>
            </a:r>
            <a:r>
              <a:rPr sz="1100" i="1" spc="-170" dirty="0">
                <a:latin typeface="Verdana"/>
                <a:cs typeface="Verdana"/>
              </a:rPr>
              <a:t> </a:t>
            </a:r>
            <a:r>
              <a:rPr sz="1100" spc="-10" dirty="0"/>
              <a:t>(</a:t>
            </a:r>
            <a:r>
              <a:rPr sz="1100" i="1" spc="-10" dirty="0">
                <a:latin typeface="Arial"/>
                <a:cs typeface="Arial"/>
              </a:rPr>
              <a:t>N</a:t>
            </a:r>
            <a:r>
              <a:rPr sz="1100" i="1" spc="-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−</a:t>
            </a:r>
            <a:r>
              <a:rPr sz="1100" i="1" spc="-170" dirty="0">
                <a:latin typeface="Verdana"/>
                <a:cs typeface="Verdana"/>
              </a:rPr>
              <a:t> </a:t>
            </a:r>
            <a:r>
              <a:rPr sz="1100" spc="-30" dirty="0"/>
              <a:t>1)</a:t>
            </a:r>
            <a:r>
              <a:rPr sz="1100" spc="-130" dirty="0"/>
              <a:t> </a:t>
            </a:r>
            <a:r>
              <a:rPr sz="1100" i="1" spc="-55" dirty="0">
                <a:latin typeface="Verdana"/>
                <a:cs typeface="Verdana"/>
              </a:rPr>
              <a:t>×</a:t>
            </a:r>
            <a:r>
              <a:rPr sz="1100" i="1" spc="-170" dirty="0">
                <a:latin typeface="Verdana"/>
                <a:cs typeface="Verdana"/>
              </a:rPr>
              <a:t> </a:t>
            </a:r>
            <a:r>
              <a:rPr sz="1100" spc="-10" dirty="0"/>
              <a:t>(</a:t>
            </a:r>
            <a:r>
              <a:rPr sz="1100" i="1" spc="-10" dirty="0">
                <a:latin typeface="Arial"/>
                <a:cs typeface="Arial"/>
              </a:rPr>
              <a:t>N</a:t>
            </a:r>
            <a:r>
              <a:rPr sz="1100" i="1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−</a:t>
            </a:r>
            <a:r>
              <a:rPr sz="1100" i="1" spc="-170" dirty="0">
                <a:latin typeface="Verdana"/>
                <a:cs typeface="Verdana"/>
              </a:rPr>
              <a:t> </a:t>
            </a:r>
            <a:r>
              <a:rPr sz="1100" spc="-30" dirty="0"/>
              <a:t>2)</a:t>
            </a:r>
            <a:r>
              <a:rPr sz="1100" spc="-130" dirty="0"/>
              <a:t> </a:t>
            </a:r>
            <a:r>
              <a:rPr sz="1100" i="1" spc="-55" dirty="0">
                <a:latin typeface="Verdana"/>
                <a:cs typeface="Verdana"/>
              </a:rPr>
              <a:t>×</a:t>
            </a:r>
            <a:r>
              <a:rPr sz="1100" i="1" spc="-170" dirty="0">
                <a:latin typeface="Verdana"/>
                <a:cs typeface="Verdana"/>
              </a:rPr>
              <a:t> </a:t>
            </a:r>
            <a:r>
              <a:rPr sz="1100" i="1" spc="-100" dirty="0">
                <a:latin typeface="Verdana"/>
                <a:cs typeface="Verdana"/>
              </a:rPr>
              <a:t>...</a:t>
            </a:r>
            <a:r>
              <a:rPr sz="1100" i="1" spc="-170" dirty="0">
                <a:latin typeface="Verdana"/>
                <a:cs typeface="Verdan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×</a:t>
            </a:r>
            <a:r>
              <a:rPr sz="1100" i="1" spc="-170" dirty="0">
                <a:latin typeface="Verdana"/>
                <a:cs typeface="Verdana"/>
              </a:rPr>
              <a:t> </a:t>
            </a:r>
            <a:r>
              <a:rPr sz="1100" spc="-45" dirty="0"/>
              <a:t>1,</a:t>
            </a:r>
            <a:r>
              <a:rPr sz="1100" spc="5" dirty="0"/>
              <a:t> </a:t>
            </a:r>
            <a:r>
              <a:rPr sz="1100" spc="-35" dirty="0"/>
              <a:t>atau </a:t>
            </a:r>
            <a:r>
              <a:rPr sz="1100" spc="-330" dirty="0"/>
              <a:t> </a:t>
            </a:r>
            <a:r>
              <a:rPr sz="1100" spc="-60" dirty="0"/>
              <a:t>dengan</a:t>
            </a:r>
            <a:r>
              <a:rPr sz="1100" spc="15" dirty="0"/>
              <a:t> </a:t>
            </a:r>
            <a:r>
              <a:rPr sz="1100" spc="-35" dirty="0"/>
              <a:t>kata</a:t>
            </a:r>
            <a:r>
              <a:rPr sz="1100" spc="20" dirty="0"/>
              <a:t> </a:t>
            </a:r>
            <a:r>
              <a:rPr sz="1100" spc="-25" dirty="0"/>
              <a:t>lain</a:t>
            </a:r>
            <a:r>
              <a:rPr sz="1100" spc="15" dirty="0"/>
              <a:t> </a:t>
            </a:r>
            <a:r>
              <a:rPr sz="1100" i="1" spc="5" dirty="0">
                <a:latin typeface="Arial"/>
                <a:cs typeface="Arial"/>
              </a:rPr>
              <a:t>O</a:t>
            </a:r>
            <a:r>
              <a:rPr sz="1100" spc="5" dirty="0"/>
              <a:t>(</a:t>
            </a:r>
            <a:r>
              <a:rPr sz="1100" i="1" spc="5" dirty="0">
                <a:latin typeface="Arial"/>
                <a:cs typeface="Arial"/>
              </a:rPr>
              <a:t>N</a:t>
            </a:r>
            <a:r>
              <a:rPr sz="1100" spc="5" dirty="0"/>
              <a:t>!).</a:t>
            </a:r>
            <a:endParaRPr sz="11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35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42210" y="221828"/>
            <a:ext cx="72390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40" dirty="0"/>
              <a:t>P</a:t>
            </a:r>
            <a:r>
              <a:rPr spc="-15" dirty="0"/>
              <a:t>enutup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124392"/>
            <a:ext cx="3432175" cy="82804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4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Rekursi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merupakan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topik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luas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dibicarakan.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99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10" dirty="0">
                <a:latin typeface="Tahoma"/>
                <a:cs typeface="Tahoma"/>
              </a:rPr>
              <a:t>Jika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Anda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belum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terbiasa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berpikir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maka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latihan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banyak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solusinya.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Selamat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berlatih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soal-soal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ada!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36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5783" y="221828"/>
            <a:ext cx="18872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5" dirty="0"/>
              <a:t>Soal:</a:t>
            </a:r>
            <a:r>
              <a:rPr spc="285" dirty="0"/>
              <a:t> </a:t>
            </a:r>
            <a:r>
              <a:rPr spc="-5" dirty="0"/>
              <a:t>Fibonacci</a:t>
            </a:r>
            <a:r>
              <a:rPr spc="12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914067"/>
            <a:ext cx="2879090" cy="128587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35" dirty="0">
                <a:latin typeface="Tahoma"/>
                <a:cs typeface="Tahoma"/>
              </a:rPr>
              <a:t>Format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masukan:</a:t>
            </a:r>
            <a:endParaRPr sz="1100">
              <a:latin typeface="Tahoma"/>
              <a:cs typeface="Tahoma"/>
            </a:endParaRPr>
          </a:p>
          <a:p>
            <a:pPr marL="12700" marR="331470" indent="144145">
              <a:lnSpc>
                <a:spcPct val="125299"/>
              </a:lnSpc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55" dirty="0">
                <a:latin typeface="Tahoma"/>
                <a:cs typeface="Tahoma"/>
              </a:rPr>
              <a:t>Sebuah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baris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berisi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sebuah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N</a:t>
            </a:r>
            <a:r>
              <a:rPr sz="1100" spc="15" dirty="0">
                <a:latin typeface="Tahoma"/>
                <a:cs typeface="Tahoma"/>
              </a:rPr>
              <a:t>.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Format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keluaran:</a:t>
            </a:r>
            <a:endParaRPr sz="1100">
              <a:latin typeface="Tahoma"/>
              <a:cs typeface="Tahoma"/>
            </a:endParaRPr>
          </a:p>
          <a:p>
            <a:pPr marL="12700" marR="5080" indent="144145">
              <a:lnSpc>
                <a:spcPct val="125299"/>
              </a:lnSpc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55" dirty="0">
                <a:latin typeface="Tahoma"/>
                <a:cs typeface="Tahoma"/>
              </a:rPr>
              <a:t>Sebuah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baris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berisi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Fibonacci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ke-</a:t>
            </a:r>
            <a:r>
              <a:rPr sz="1100" i="1" spc="-30" dirty="0">
                <a:latin typeface="Arial"/>
                <a:cs typeface="Arial"/>
              </a:rPr>
              <a:t>N</a:t>
            </a:r>
            <a:r>
              <a:rPr sz="1100" spc="-30" dirty="0">
                <a:latin typeface="Tahoma"/>
                <a:cs typeface="Tahoma"/>
              </a:rPr>
              <a:t>.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Batasan:</a:t>
            </a:r>
            <a:endParaRPr sz="110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55" dirty="0">
                <a:latin typeface="Tahoma"/>
                <a:cs typeface="Tahoma"/>
              </a:rPr>
              <a:t>0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≤</a:t>
            </a:r>
            <a:r>
              <a:rPr sz="1100" i="1" spc="-85" dirty="0">
                <a:latin typeface="Verdana"/>
                <a:cs typeface="Verdan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≤</a:t>
            </a:r>
            <a:r>
              <a:rPr sz="1100" i="1" spc="-85" dirty="0">
                <a:latin typeface="Verdana"/>
                <a:cs typeface="Verdana"/>
              </a:rPr>
              <a:t> </a:t>
            </a:r>
            <a:r>
              <a:rPr sz="1100" spc="-55" dirty="0">
                <a:latin typeface="Tahoma"/>
                <a:cs typeface="Tahoma"/>
              </a:rPr>
              <a:t>20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4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49437" y="221828"/>
            <a:ext cx="50927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Solusi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180273"/>
            <a:ext cx="3613785" cy="74612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385445" indent="-132715">
              <a:lnSpc>
                <a:spcPct val="102699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Bagaimana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cara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mendapatkan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dua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Fibonacci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sebelum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Fibonacci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ke-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spc="-25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Apakah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kita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bisa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melakukan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mencari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Fi</a:t>
            </a:r>
            <a:r>
              <a:rPr sz="1100" spc="30" dirty="0">
                <a:latin typeface="Tahoma"/>
                <a:cs typeface="Tahoma"/>
              </a:rPr>
              <a:t>b</a:t>
            </a:r>
            <a:r>
              <a:rPr sz="1100" spc="-35" dirty="0">
                <a:latin typeface="Tahoma"/>
                <a:cs typeface="Tahoma"/>
              </a:rPr>
              <a:t>onacci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</a:t>
            </a:r>
            <a:r>
              <a:rPr sz="1100" spc="-45" dirty="0">
                <a:latin typeface="Tahoma"/>
                <a:cs typeface="Tahoma"/>
              </a:rPr>
              <a:t>e-</a:t>
            </a:r>
            <a:r>
              <a:rPr sz="1100" spc="-35" dirty="0">
                <a:latin typeface="Tahoma"/>
                <a:cs typeface="Tahoma"/>
              </a:rPr>
              <a:t>(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2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−</a:t>
            </a:r>
            <a:r>
              <a:rPr sz="1100" i="1" spc="-145" dirty="0">
                <a:latin typeface="Verdana"/>
                <a:cs typeface="Verdana"/>
              </a:rPr>
              <a:t> </a:t>
            </a:r>
            <a:r>
              <a:rPr sz="1100" spc="-30" dirty="0">
                <a:latin typeface="Tahoma"/>
                <a:cs typeface="Tahoma"/>
              </a:rPr>
              <a:t>1)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</a:t>
            </a:r>
            <a:r>
              <a:rPr sz="1100" spc="-45" dirty="0">
                <a:latin typeface="Tahoma"/>
                <a:cs typeface="Tahoma"/>
              </a:rPr>
              <a:t>e-(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2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−</a:t>
            </a:r>
            <a:r>
              <a:rPr sz="1100" i="1" spc="-145" dirty="0">
                <a:latin typeface="Verdana"/>
                <a:cs typeface="Verdana"/>
              </a:rPr>
              <a:t> </a:t>
            </a:r>
            <a:r>
              <a:rPr sz="1100" spc="-20" dirty="0">
                <a:latin typeface="Tahoma"/>
                <a:cs typeface="Tahoma"/>
              </a:rPr>
              <a:t>2)?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5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06360" y="221828"/>
            <a:ext cx="21958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Penjelasan</a:t>
            </a:r>
            <a:r>
              <a:rPr spc="125" dirty="0"/>
              <a:t> </a:t>
            </a:r>
            <a:r>
              <a:rPr spc="-10" dirty="0"/>
              <a:t>Solusi</a:t>
            </a:r>
            <a:r>
              <a:rPr spc="125" dirty="0"/>
              <a:t> </a:t>
            </a:r>
            <a:r>
              <a:rPr spc="-10" dirty="0"/>
              <a:t>Rekursif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34594" y="857171"/>
            <a:ext cx="3787775" cy="141986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434"/>
              </a:spcBef>
            </a:pPr>
            <a:r>
              <a:rPr sz="1100" i="1" spc="-90" dirty="0">
                <a:latin typeface="Arial"/>
                <a:cs typeface="Arial"/>
              </a:rPr>
              <a:t>Base</a:t>
            </a:r>
            <a:r>
              <a:rPr sz="1100" i="1" spc="15" dirty="0">
                <a:latin typeface="Arial"/>
                <a:cs typeface="Arial"/>
              </a:rPr>
              <a:t> </a:t>
            </a:r>
            <a:r>
              <a:rPr sz="1100" i="1" spc="-120" dirty="0">
                <a:latin typeface="Arial"/>
                <a:cs typeface="Arial"/>
              </a:rPr>
              <a:t>Case</a:t>
            </a:r>
            <a:endParaRPr sz="1100">
              <a:latin typeface="Arial"/>
              <a:cs typeface="Arial"/>
            </a:endParaRPr>
          </a:p>
          <a:p>
            <a:pPr marL="3022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02895" algn="l"/>
              </a:tabLst>
            </a:pPr>
            <a:r>
              <a:rPr sz="1100" spc="-25" dirty="0">
                <a:latin typeface="Tahoma"/>
                <a:cs typeface="Tahoma"/>
              </a:rPr>
              <a:t>Pada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batasan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soal,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150" dirty="0">
                <a:latin typeface="Arial"/>
                <a:cs typeface="Arial"/>
              </a:rPr>
              <a:t> </a:t>
            </a:r>
            <a:r>
              <a:rPr sz="1100" spc="-45" dirty="0">
                <a:latin typeface="Tahoma"/>
                <a:cs typeface="Tahoma"/>
              </a:rPr>
              <a:t>berkisar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antara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0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sampai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20.</a:t>
            </a:r>
            <a:endParaRPr sz="1100">
              <a:latin typeface="Tahoma"/>
              <a:cs typeface="Tahoma"/>
            </a:endParaRPr>
          </a:p>
          <a:p>
            <a:pPr marL="302260" marR="363220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02895" algn="l"/>
              </a:tabLst>
            </a:pPr>
            <a:r>
              <a:rPr sz="1100" spc="-20" dirty="0">
                <a:latin typeface="Tahoma"/>
                <a:cs typeface="Tahoma"/>
              </a:rPr>
              <a:t>Dari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batasan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tersebut,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kasus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terkecil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sudah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pasti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diketahui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jawabannya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0</a:t>
            </a:r>
            <a:r>
              <a:rPr sz="1200" spc="254" baseline="-10416" dirty="0">
                <a:latin typeface="Trebuchet MS"/>
                <a:cs typeface="Trebuchet MS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1</a:t>
            </a:r>
            <a:r>
              <a:rPr sz="1100" spc="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02260" marR="43180" indent="-132715">
              <a:lnSpc>
                <a:spcPct val="102699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02895" algn="l"/>
              </a:tabLst>
            </a:pPr>
            <a:r>
              <a:rPr sz="1100" dirty="0">
                <a:latin typeface="Tahoma"/>
                <a:cs typeface="Tahoma"/>
              </a:rPr>
              <a:t>Nilai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0</a:t>
            </a:r>
            <a:r>
              <a:rPr sz="1200" spc="254" baseline="-10416" dirty="0">
                <a:latin typeface="Trebuchet MS"/>
                <a:cs typeface="Trebuchet MS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0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1</a:t>
            </a:r>
            <a:r>
              <a:rPr sz="1200" spc="254" baseline="-10416" dirty="0">
                <a:latin typeface="Trebuchet MS"/>
                <a:cs typeface="Trebuchet MS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1,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atau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dapat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dituliskan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0" dirty="0">
                <a:latin typeface="Arial"/>
                <a:cs typeface="Arial"/>
              </a:rPr>
              <a:t>f</a:t>
            </a:r>
            <a:r>
              <a:rPr sz="1200" i="1" spc="15" baseline="-13888" dirty="0">
                <a:latin typeface="Verdana"/>
                <a:cs typeface="Verdana"/>
              </a:rPr>
              <a:t>N</a:t>
            </a:r>
            <a:r>
              <a:rPr sz="1200" i="1" spc="202" baseline="-13888" dirty="0">
                <a:latin typeface="Verdana"/>
                <a:cs typeface="Verdana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N</a:t>
            </a:r>
            <a:r>
              <a:rPr sz="1100" spc="15" dirty="0">
                <a:latin typeface="Tahoma"/>
                <a:cs typeface="Tahoma"/>
              </a:rPr>
              <a:t>,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0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≤</a:t>
            </a:r>
            <a:r>
              <a:rPr sz="1100" i="1" spc="-85" dirty="0">
                <a:latin typeface="Verdana"/>
                <a:cs typeface="Verdan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≤</a:t>
            </a:r>
            <a:r>
              <a:rPr sz="1100" i="1" spc="-85" dirty="0">
                <a:latin typeface="Verdana"/>
                <a:cs typeface="Verdana"/>
              </a:rPr>
              <a:t> </a:t>
            </a:r>
            <a:r>
              <a:rPr sz="1100" spc="-45" dirty="0"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  <a:p>
            <a:pPr marL="3022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02895" algn="l"/>
              </a:tabLst>
            </a:pPr>
            <a:r>
              <a:rPr sz="1100" spc="-45" dirty="0">
                <a:latin typeface="Tahoma"/>
                <a:cs typeface="Tahoma"/>
              </a:rPr>
              <a:t>Sehingga,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0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0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0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100" dirty="0">
                <a:latin typeface="Arial"/>
                <a:cs typeface="Arial"/>
              </a:rPr>
              <a:t>base</a:t>
            </a:r>
            <a:r>
              <a:rPr sz="1100" i="1" spc="50" dirty="0">
                <a:latin typeface="Arial"/>
                <a:cs typeface="Arial"/>
              </a:rPr>
              <a:t> </a:t>
            </a:r>
            <a:r>
              <a:rPr sz="1100" i="1" spc="-90" dirty="0">
                <a:latin typeface="Arial"/>
                <a:cs typeface="Arial"/>
              </a:rPr>
              <a:t>case</a:t>
            </a:r>
            <a:r>
              <a:rPr sz="1100" spc="-90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6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74356" y="221828"/>
            <a:ext cx="27711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Penjelasan</a:t>
            </a:r>
            <a:r>
              <a:rPr spc="135" dirty="0"/>
              <a:t> </a:t>
            </a:r>
            <a:r>
              <a:rPr spc="-10" dirty="0"/>
              <a:t>Solusi</a:t>
            </a:r>
            <a:r>
              <a:rPr spc="135" dirty="0"/>
              <a:t> </a:t>
            </a:r>
            <a:r>
              <a:rPr spc="-10" dirty="0"/>
              <a:t>Rekursif</a:t>
            </a:r>
            <a:r>
              <a:rPr spc="135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1094" y="504924"/>
            <a:ext cx="3967479" cy="230060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88900">
              <a:lnSpc>
                <a:spcPct val="100000"/>
              </a:lnSpc>
              <a:spcBef>
                <a:spcPts val="434"/>
              </a:spcBef>
            </a:pPr>
            <a:r>
              <a:rPr sz="1100" i="1" spc="-70" dirty="0">
                <a:latin typeface="Arial"/>
                <a:cs typeface="Arial"/>
              </a:rPr>
              <a:t>Recurrence</a:t>
            </a:r>
            <a:r>
              <a:rPr sz="1100" i="1" spc="15" dirty="0">
                <a:latin typeface="Arial"/>
                <a:cs typeface="Arial"/>
              </a:rPr>
              <a:t> </a:t>
            </a:r>
            <a:r>
              <a:rPr sz="1100" i="1" spc="-40" dirty="0">
                <a:latin typeface="Arial"/>
                <a:cs typeface="Arial"/>
              </a:rPr>
              <a:t>Relation</a:t>
            </a:r>
            <a:endParaRPr sz="1100">
              <a:latin typeface="Arial"/>
              <a:cs typeface="Arial"/>
            </a:endParaRPr>
          </a:p>
          <a:p>
            <a:pPr marL="3657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sz="1100" spc="-35" dirty="0">
                <a:latin typeface="Tahoma"/>
                <a:cs typeface="Tahoma"/>
              </a:rPr>
              <a:t>Bagaimana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ji</a:t>
            </a:r>
            <a:r>
              <a:rPr sz="1100" spc="-45" dirty="0">
                <a:latin typeface="Tahoma"/>
                <a:cs typeface="Tahoma"/>
              </a:rPr>
              <a:t>k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&gt;</a:t>
            </a:r>
            <a:r>
              <a:rPr sz="1100" i="1" spc="-85" dirty="0">
                <a:latin typeface="Verdana"/>
                <a:cs typeface="Verdana"/>
              </a:rPr>
              <a:t> </a:t>
            </a:r>
            <a:r>
              <a:rPr sz="1100" spc="-35" dirty="0">
                <a:latin typeface="Tahoma"/>
                <a:cs typeface="Tahoma"/>
              </a:rPr>
              <a:t>1?</a:t>
            </a:r>
            <a:endParaRPr sz="1100">
              <a:latin typeface="Tahoma"/>
              <a:cs typeface="Tahoma"/>
            </a:endParaRPr>
          </a:p>
          <a:p>
            <a:pPr marL="365760" indent="-133350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sz="1100" spc="-30" dirty="0">
                <a:latin typeface="Tahoma"/>
                <a:cs typeface="Tahoma"/>
              </a:rPr>
              <a:t>Seperti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sudah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didefinisikan,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0" dirty="0">
                <a:latin typeface="Arial"/>
                <a:cs typeface="Arial"/>
              </a:rPr>
              <a:t>f</a:t>
            </a:r>
            <a:r>
              <a:rPr sz="1200" i="1" spc="15" baseline="-13888" dirty="0">
                <a:latin typeface="Verdana"/>
                <a:cs typeface="Verdana"/>
              </a:rPr>
              <a:t>N</a:t>
            </a:r>
            <a:r>
              <a:rPr sz="1200" i="1" spc="277" baseline="-13888" dirty="0">
                <a:latin typeface="Verdana"/>
                <a:cs typeface="Verdana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70" dirty="0">
                <a:latin typeface="Arial"/>
                <a:cs typeface="Arial"/>
              </a:rPr>
              <a:t>f</a:t>
            </a:r>
            <a:r>
              <a:rPr sz="1200" i="1" spc="104" baseline="-13888" dirty="0">
                <a:latin typeface="Verdana"/>
                <a:cs typeface="Verdana"/>
              </a:rPr>
              <a:t>N</a:t>
            </a:r>
            <a:r>
              <a:rPr sz="1200" i="1" spc="104" baseline="-13888" dirty="0">
                <a:latin typeface="Arial"/>
                <a:cs typeface="Arial"/>
              </a:rPr>
              <a:t>−</a:t>
            </a:r>
            <a:r>
              <a:rPr sz="1200" spc="104" baseline="-13888" dirty="0">
                <a:latin typeface="Trebuchet MS"/>
                <a:cs typeface="Trebuchet MS"/>
              </a:rPr>
              <a:t>1</a:t>
            </a:r>
            <a:r>
              <a:rPr sz="1200" spc="247" baseline="-13888" dirty="0">
                <a:latin typeface="Trebuchet MS"/>
                <a:cs typeface="Trebuchet MS"/>
              </a:rPr>
              <a:t> </a:t>
            </a:r>
            <a:r>
              <a:rPr sz="1100" spc="45" dirty="0">
                <a:latin typeface="Tahoma"/>
                <a:cs typeface="Tahoma"/>
              </a:rPr>
              <a:t>+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70" dirty="0">
                <a:latin typeface="Arial"/>
                <a:cs typeface="Arial"/>
              </a:rPr>
              <a:t>f</a:t>
            </a:r>
            <a:r>
              <a:rPr sz="1200" i="1" spc="104" baseline="-13888" dirty="0">
                <a:latin typeface="Verdana"/>
                <a:cs typeface="Verdana"/>
              </a:rPr>
              <a:t>N</a:t>
            </a:r>
            <a:r>
              <a:rPr sz="1200" i="1" spc="104" baseline="-13888" dirty="0">
                <a:latin typeface="Arial"/>
                <a:cs typeface="Arial"/>
              </a:rPr>
              <a:t>−</a:t>
            </a:r>
            <a:r>
              <a:rPr sz="1200" spc="104" baseline="-13888" dirty="0">
                <a:latin typeface="Trebuchet MS"/>
                <a:cs typeface="Trebuchet MS"/>
              </a:rPr>
              <a:t>2</a:t>
            </a:r>
            <a:r>
              <a:rPr sz="1200" spc="254" baseline="-13888" dirty="0">
                <a:latin typeface="Trebuchet MS"/>
                <a:cs typeface="Trebuchet MS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endParaRPr sz="1100">
              <a:latin typeface="Tahoma"/>
              <a:cs typeface="Tahoma"/>
            </a:endParaRPr>
          </a:p>
          <a:p>
            <a:pPr marL="365760">
              <a:lnSpc>
                <a:spcPct val="100000"/>
              </a:lnSpc>
              <a:spcBef>
                <a:spcPts val="35"/>
              </a:spcBef>
            </a:pP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&gt;</a:t>
            </a:r>
            <a:r>
              <a:rPr sz="1100" i="1" spc="-85" dirty="0">
                <a:latin typeface="Verdana"/>
                <a:cs typeface="Verdan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endParaRPr sz="1100">
              <a:latin typeface="Tahoma"/>
              <a:cs typeface="Tahoma"/>
            </a:endParaRPr>
          </a:p>
          <a:p>
            <a:pPr marL="3657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sz="1100" spc="-40" dirty="0">
                <a:latin typeface="Tahoma"/>
                <a:cs typeface="Tahoma"/>
              </a:rPr>
              <a:t>Contoh:</a:t>
            </a:r>
            <a:r>
              <a:rPr sz="1100" spc="125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5</a:t>
            </a:r>
            <a:r>
              <a:rPr sz="1200" spc="240" baseline="-10416" dirty="0">
                <a:latin typeface="Trebuchet MS"/>
                <a:cs typeface="Trebuchet MS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4</a:t>
            </a:r>
            <a:r>
              <a:rPr sz="1200" spc="232" baseline="-10416" dirty="0">
                <a:latin typeface="Trebuchet MS"/>
                <a:cs typeface="Trebuchet MS"/>
              </a:rPr>
              <a:t> </a:t>
            </a:r>
            <a:r>
              <a:rPr sz="1100" spc="45" dirty="0">
                <a:latin typeface="Tahoma"/>
                <a:cs typeface="Tahoma"/>
              </a:rPr>
              <a:t>+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3</a:t>
            </a:r>
            <a:r>
              <a:rPr sz="1100" spc="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65760" marR="197485" indent="-132715">
              <a:lnSpc>
                <a:spcPts val="1200"/>
              </a:lnSpc>
              <a:spcBef>
                <a:spcPts val="31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sz="1100" spc="-25" dirty="0">
                <a:latin typeface="Tahoma"/>
                <a:cs typeface="Tahoma"/>
              </a:rPr>
              <a:t>Mencari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4</a:t>
            </a:r>
            <a:r>
              <a:rPr sz="1200" spc="254" baseline="-10416" dirty="0">
                <a:latin typeface="Trebuchet MS"/>
                <a:cs typeface="Trebuchet MS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3</a:t>
            </a:r>
            <a:r>
              <a:rPr sz="1200" spc="254" baseline="-10416" dirty="0">
                <a:latin typeface="Trebuchet MS"/>
                <a:cs typeface="Trebuchet MS"/>
              </a:rPr>
              <a:t> </a:t>
            </a:r>
            <a:r>
              <a:rPr sz="1100" spc="-40" dirty="0">
                <a:latin typeface="Tahoma"/>
                <a:cs typeface="Tahoma"/>
              </a:rPr>
              <a:t>sendiri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juga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memunculkan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permasalahan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lebih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kecil,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yaitu:</a:t>
            </a:r>
            <a:endParaRPr sz="1100">
              <a:latin typeface="Tahoma"/>
              <a:cs typeface="Tahoma"/>
            </a:endParaRPr>
          </a:p>
          <a:p>
            <a:pPr marL="642620" lvl="1" indent="-128270">
              <a:lnSpc>
                <a:spcPts val="1200"/>
              </a:lnSpc>
              <a:spcBef>
                <a:spcPts val="150"/>
              </a:spcBef>
              <a:buClr>
                <a:srgbClr val="335F9E"/>
              </a:buClr>
              <a:buSzPct val="90000"/>
              <a:buChar char="•"/>
              <a:tabLst>
                <a:tab pos="643255" algn="l"/>
              </a:tabLst>
            </a:pPr>
            <a:r>
              <a:rPr sz="1000" i="1" spc="25" dirty="0">
                <a:latin typeface="Arial"/>
                <a:cs typeface="Arial"/>
              </a:rPr>
              <a:t>f</a:t>
            </a:r>
            <a:r>
              <a:rPr sz="1050" baseline="-11904" dirty="0">
                <a:latin typeface="Trebuchet MS"/>
                <a:cs typeface="Trebuchet MS"/>
              </a:rPr>
              <a:t>4 </a:t>
            </a:r>
            <a:r>
              <a:rPr sz="1050" spc="-142" baseline="-11904" dirty="0">
                <a:latin typeface="Trebuchet MS"/>
                <a:cs typeface="Trebuchet MS"/>
              </a:rPr>
              <a:t> </a:t>
            </a:r>
            <a:r>
              <a:rPr sz="1000" spc="45" dirty="0">
                <a:latin typeface="Tahoma"/>
                <a:cs typeface="Tahoma"/>
              </a:rPr>
              <a:t>=</a:t>
            </a:r>
            <a:r>
              <a:rPr sz="1000" spc="-35" dirty="0">
                <a:latin typeface="Tahoma"/>
                <a:cs typeface="Tahoma"/>
              </a:rPr>
              <a:t> </a:t>
            </a:r>
            <a:r>
              <a:rPr sz="1000" i="1" spc="25" dirty="0">
                <a:latin typeface="Arial"/>
                <a:cs typeface="Arial"/>
              </a:rPr>
              <a:t>f</a:t>
            </a:r>
            <a:r>
              <a:rPr sz="1050" baseline="-11904" dirty="0">
                <a:latin typeface="Trebuchet MS"/>
                <a:cs typeface="Trebuchet MS"/>
              </a:rPr>
              <a:t>3</a:t>
            </a:r>
            <a:r>
              <a:rPr sz="1050" spc="89" baseline="-11904" dirty="0">
                <a:latin typeface="Trebuchet MS"/>
                <a:cs typeface="Trebuchet MS"/>
              </a:rPr>
              <a:t> </a:t>
            </a:r>
            <a:r>
              <a:rPr sz="1000" spc="45" dirty="0">
                <a:latin typeface="Tahoma"/>
                <a:cs typeface="Tahoma"/>
              </a:rPr>
              <a:t>+</a:t>
            </a:r>
            <a:r>
              <a:rPr sz="1000" spc="-95" dirty="0">
                <a:latin typeface="Tahoma"/>
                <a:cs typeface="Tahoma"/>
              </a:rPr>
              <a:t> </a:t>
            </a:r>
            <a:r>
              <a:rPr sz="1000" i="1" spc="25" dirty="0">
                <a:latin typeface="Arial"/>
                <a:cs typeface="Arial"/>
              </a:rPr>
              <a:t>f</a:t>
            </a:r>
            <a:r>
              <a:rPr sz="1050" baseline="-11904" dirty="0">
                <a:latin typeface="Trebuchet MS"/>
                <a:cs typeface="Trebuchet MS"/>
              </a:rPr>
              <a:t>2</a:t>
            </a:r>
            <a:endParaRPr sz="1050" baseline="-11904">
              <a:latin typeface="Trebuchet MS"/>
              <a:cs typeface="Trebuchet MS"/>
            </a:endParaRPr>
          </a:p>
          <a:p>
            <a:pPr marL="642620" lvl="1" indent="-128270">
              <a:lnSpc>
                <a:spcPts val="1200"/>
              </a:lnSpc>
              <a:buClr>
                <a:srgbClr val="335F9E"/>
              </a:buClr>
              <a:buSzPct val="90000"/>
              <a:buChar char="•"/>
              <a:tabLst>
                <a:tab pos="643255" algn="l"/>
              </a:tabLst>
            </a:pPr>
            <a:r>
              <a:rPr sz="1000" i="1" spc="25" dirty="0">
                <a:latin typeface="Arial"/>
                <a:cs typeface="Arial"/>
              </a:rPr>
              <a:t>f</a:t>
            </a:r>
            <a:r>
              <a:rPr sz="1050" baseline="-11904" dirty="0">
                <a:latin typeface="Trebuchet MS"/>
                <a:cs typeface="Trebuchet MS"/>
              </a:rPr>
              <a:t>3 </a:t>
            </a:r>
            <a:r>
              <a:rPr sz="1050" spc="-142" baseline="-11904" dirty="0">
                <a:latin typeface="Trebuchet MS"/>
                <a:cs typeface="Trebuchet MS"/>
              </a:rPr>
              <a:t> </a:t>
            </a:r>
            <a:r>
              <a:rPr sz="1000" spc="45" dirty="0">
                <a:latin typeface="Tahoma"/>
                <a:cs typeface="Tahoma"/>
              </a:rPr>
              <a:t>=</a:t>
            </a:r>
            <a:r>
              <a:rPr sz="1000" spc="-35" dirty="0">
                <a:latin typeface="Tahoma"/>
                <a:cs typeface="Tahoma"/>
              </a:rPr>
              <a:t> </a:t>
            </a:r>
            <a:r>
              <a:rPr sz="1000" i="1" spc="25" dirty="0">
                <a:latin typeface="Arial"/>
                <a:cs typeface="Arial"/>
              </a:rPr>
              <a:t>f</a:t>
            </a:r>
            <a:r>
              <a:rPr sz="1050" baseline="-11904" dirty="0">
                <a:latin typeface="Trebuchet MS"/>
                <a:cs typeface="Trebuchet MS"/>
              </a:rPr>
              <a:t>2</a:t>
            </a:r>
            <a:r>
              <a:rPr sz="1050" spc="89" baseline="-11904" dirty="0">
                <a:latin typeface="Trebuchet MS"/>
                <a:cs typeface="Trebuchet MS"/>
              </a:rPr>
              <a:t> </a:t>
            </a:r>
            <a:r>
              <a:rPr sz="1000" spc="45" dirty="0">
                <a:latin typeface="Tahoma"/>
                <a:cs typeface="Tahoma"/>
              </a:rPr>
              <a:t>+</a:t>
            </a:r>
            <a:r>
              <a:rPr sz="1000" spc="-95" dirty="0">
                <a:latin typeface="Tahoma"/>
                <a:cs typeface="Tahoma"/>
              </a:rPr>
              <a:t> </a:t>
            </a:r>
            <a:r>
              <a:rPr sz="1000" i="1" spc="25" dirty="0">
                <a:latin typeface="Arial"/>
                <a:cs typeface="Arial"/>
              </a:rPr>
              <a:t>f</a:t>
            </a:r>
            <a:r>
              <a:rPr sz="1050" baseline="-11904" dirty="0">
                <a:latin typeface="Trebuchet MS"/>
                <a:cs typeface="Trebuchet MS"/>
              </a:rPr>
              <a:t>1</a:t>
            </a:r>
            <a:endParaRPr sz="1050" baseline="-11904">
              <a:latin typeface="Trebuchet MS"/>
              <a:cs typeface="Trebuchet MS"/>
            </a:endParaRPr>
          </a:p>
          <a:p>
            <a:pPr marL="365760" indent="-133350">
              <a:lnSpc>
                <a:spcPct val="100000"/>
              </a:lnSpc>
              <a:spcBef>
                <a:spcPts val="3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sz="1100" spc="-10" dirty="0">
                <a:latin typeface="Tahoma"/>
                <a:cs typeface="Tahoma"/>
              </a:rPr>
              <a:t>Hal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ini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terus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diulang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sampai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tercapai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i="1" spc="-100" dirty="0">
                <a:latin typeface="Arial"/>
                <a:cs typeface="Arial"/>
              </a:rPr>
              <a:t>base</a:t>
            </a:r>
            <a:r>
              <a:rPr sz="1100" i="1" spc="60" dirty="0">
                <a:latin typeface="Arial"/>
                <a:cs typeface="Arial"/>
              </a:rPr>
              <a:t> </a:t>
            </a:r>
            <a:r>
              <a:rPr sz="1100" i="1" spc="-90" dirty="0">
                <a:latin typeface="Arial"/>
                <a:cs typeface="Arial"/>
              </a:rPr>
              <a:t>case</a:t>
            </a:r>
            <a:r>
              <a:rPr sz="1100" spc="-90" dirty="0">
                <a:latin typeface="Tahoma"/>
                <a:cs typeface="Tahoma"/>
              </a:rPr>
              <a:t>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yaitu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0</a:t>
            </a:r>
            <a:endParaRPr sz="1200" baseline="-10416">
              <a:latin typeface="Trebuchet MS"/>
              <a:cs typeface="Trebuchet MS"/>
            </a:endParaRPr>
          </a:p>
          <a:p>
            <a:pPr marL="365760">
              <a:lnSpc>
                <a:spcPct val="100000"/>
              </a:lnSpc>
              <a:spcBef>
                <a:spcPts val="35"/>
              </a:spcBef>
            </a:pPr>
            <a:r>
              <a:rPr sz="1100" spc="-35" dirty="0">
                <a:latin typeface="Tahoma"/>
                <a:cs typeface="Tahoma"/>
              </a:rPr>
              <a:t>atau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25" dirty="0">
                <a:latin typeface="Arial"/>
                <a:cs typeface="Arial"/>
              </a:rPr>
              <a:t>f</a:t>
            </a:r>
            <a:r>
              <a:rPr sz="1200" spc="75" baseline="-10416" dirty="0">
                <a:latin typeface="Trebuchet MS"/>
                <a:cs typeface="Trebuchet MS"/>
              </a:rPr>
              <a:t>1</a:t>
            </a:r>
            <a:r>
              <a:rPr sz="1100" spc="-3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657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366395" algn="l"/>
              </a:tabLst>
            </a:pPr>
            <a:r>
              <a:rPr sz="1100" spc="-50" dirty="0">
                <a:latin typeface="Tahoma"/>
                <a:cs typeface="Tahoma"/>
              </a:rPr>
              <a:t>Dengan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ini,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kita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menemukan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hubungan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spc="10" dirty="0">
                <a:latin typeface="Arial"/>
                <a:cs typeface="Arial"/>
              </a:rPr>
              <a:t>f</a:t>
            </a:r>
            <a:r>
              <a:rPr sz="1200" i="1" spc="15" baseline="-13888" dirty="0">
                <a:latin typeface="Verdana"/>
                <a:cs typeface="Verdana"/>
              </a:rPr>
              <a:t>N</a:t>
            </a:r>
            <a:r>
              <a:rPr sz="1200" i="1" spc="-247" baseline="-13888" dirty="0">
                <a:latin typeface="Verdana"/>
                <a:cs typeface="Verdana"/>
              </a:rPr>
              <a:t> </a:t>
            </a:r>
            <a:r>
              <a:rPr sz="1100" spc="-3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7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5469" y="221828"/>
            <a:ext cx="30372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35" dirty="0"/>
              <a:t> </a:t>
            </a:r>
            <a:r>
              <a:rPr dirty="0"/>
              <a:t>Solusi:</a:t>
            </a:r>
            <a:r>
              <a:rPr spc="310" dirty="0"/>
              <a:t> </a:t>
            </a:r>
            <a:r>
              <a:rPr spc="10" dirty="0"/>
              <a:t>fibonacci</a:t>
            </a:r>
            <a:r>
              <a:rPr u="sng" spc="80" dirty="0">
                <a:uFill>
                  <a:solidFill>
                    <a:srgbClr val="335F9E"/>
                  </a:solidFill>
                </a:uFill>
              </a:rPr>
              <a:t> </a:t>
            </a:r>
            <a:r>
              <a:rPr spc="-25" dirty="0"/>
              <a:t>rekursi.cpp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1022729"/>
            <a:ext cx="3913504" cy="10572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ts val="1275"/>
              </a:lnSpc>
              <a:spcBef>
                <a:spcPts val="90"/>
              </a:spcBef>
              <a:tabLst>
                <a:tab pos="3900170" algn="l"/>
              </a:tabLst>
            </a:pPr>
            <a:r>
              <a:rPr sz="1100" u="sng" spc="-3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Perhatikan</a:t>
            </a:r>
            <a:r>
              <a:rPr sz="1100" u="sng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3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contoh</a:t>
            </a:r>
            <a:r>
              <a:rPr sz="1100" u="sng" spc="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3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berikut:	</a:t>
            </a:r>
            <a:endParaRPr sz="1100" dirty="0">
              <a:latin typeface="Tahoma"/>
              <a:cs typeface="Tahoma"/>
            </a:endParaRPr>
          </a:p>
          <a:p>
            <a:pPr marL="78740" marR="2431415" indent="-66675">
              <a:lnSpc>
                <a:spcPts val="960"/>
              </a:lnSpc>
              <a:spcBef>
                <a:spcPts val="185"/>
              </a:spcBef>
            </a:pP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4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50" dirty="0">
                <a:latin typeface="PMingLiU"/>
                <a:cs typeface="PMingLiU"/>
              </a:rPr>
              <a:t>fibonacci(</a:t>
            </a:r>
            <a:r>
              <a:rPr sz="1000" spc="15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5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25" dirty="0">
                <a:latin typeface="PMingLiU"/>
                <a:cs typeface="PMingLiU"/>
              </a:rPr>
              <a:t>N)</a:t>
            </a:r>
            <a:r>
              <a:rPr sz="1000" spc="245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235" dirty="0">
                <a:solidFill>
                  <a:srgbClr val="0000FF"/>
                </a:solidFill>
                <a:latin typeface="PMingLiU"/>
                <a:cs typeface="PMingLiU"/>
              </a:rPr>
              <a:t>if</a:t>
            </a:r>
            <a:r>
              <a:rPr sz="1000" spc="25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25" dirty="0">
                <a:latin typeface="PMingLiU"/>
                <a:cs typeface="PMingLiU"/>
              </a:rPr>
              <a:t>(N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&lt;=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130" dirty="0">
                <a:latin typeface="PMingLiU"/>
                <a:cs typeface="PMingLiU"/>
              </a:rPr>
              <a:t>1)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 dirty="0">
              <a:latin typeface="PMingLiU"/>
              <a:cs typeface="PMingLiU"/>
            </a:endParaRPr>
          </a:p>
          <a:p>
            <a:pPr marL="211454">
              <a:lnSpc>
                <a:spcPts val="785"/>
              </a:lnSpc>
            </a:pPr>
            <a:r>
              <a:rPr sz="1000" spc="145" dirty="0">
                <a:solidFill>
                  <a:srgbClr val="0000FF"/>
                </a:solidFill>
                <a:latin typeface="PMingLiU"/>
                <a:cs typeface="PMingLiU"/>
              </a:rPr>
              <a:t>return</a:t>
            </a:r>
            <a:r>
              <a:rPr sz="1000" spc="21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50" dirty="0">
                <a:latin typeface="PMingLiU"/>
                <a:cs typeface="PMingLiU"/>
              </a:rPr>
              <a:t>N;</a:t>
            </a:r>
            <a:endParaRPr sz="1000" dirty="0">
              <a:latin typeface="PMingLiU"/>
              <a:cs typeface="PMingLiU"/>
            </a:endParaRPr>
          </a:p>
          <a:p>
            <a:pPr marL="78740">
              <a:lnSpc>
                <a:spcPts val="96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r>
              <a:rPr sz="1000" spc="225" dirty="0">
                <a:latin typeface="PMingLiU"/>
                <a:cs typeface="PMingLiU"/>
              </a:rPr>
              <a:t> </a:t>
            </a:r>
            <a:r>
              <a:rPr sz="1000" spc="155" dirty="0">
                <a:solidFill>
                  <a:srgbClr val="0000FF"/>
                </a:solidFill>
                <a:latin typeface="PMingLiU"/>
                <a:cs typeface="PMingLiU"/>
              </a:rPr>
              <a:t>else</a:t>
            </a:r>
            <a:r>
              <a:rPr sz="1000" spc="229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</a:t>
            </a:r>
            <a:endParaRPr sz="1000" dirty="0">
              <a:latin typeface="PMingLiU"/>
              <a:cs typeface="PMingLiU"/>
            </a:endParaRPr>
          </a:p>
          <a:p>
            <a:pPr marL="211454">
              <a:lnSpc>
                <a:spcPts val="960"/>
              </a:lnSpc>
            </a:pPr>
            <a:r>
              <a:rPr sz="1000" spc="145" dirty="0">
                <a:solidFill>
                  <a:srgbClr val="0000FF"/>
                </a:solidFill>
                <a:latin typeface="PMingLiU"/>
                <a:cs typeface="PMingLiU"/>
              </a:rPr>
              <a:t>return</a:t>
            </a:r>
            <a:r>
              <a:rPr sz="1000" spc="27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20" dirty="0">
                <a:latin typeface="PMingLiU"/>
                <a:cs typeface="PMingLiU"/>
              </a:rPr>
              <a:t>fibonacci(N-1)</a:t>
            </a:r>
            <a:r>
              <a:rPr sz="1000" spc="27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+</a:t>
            </a:r>
            <a:r>
              <a:rPr sz="1000" spc="270" dirty="0">
                <a:latin typeface="PMingLiU"/>
                <a:cs typeface="PMingLiU"/>
              </a:rPr>
              <a:t> </a:t>
            </a:r>
            <a:r>
              <a:rPr sz="1000" spc="130" dirty="0">
                <a:latin typeface="PMingLiU"/>
                <a:cs typeface="PMingLiU"/>
              </a:rPr>
              <a:t>fibonacci(N-2);</a:t>
            </a:r>
            <a:endParaRPr sz="1000" dirty="0">
              <a:latin typeface="PMingLiU"/>
              <a:cs typeface="PMingLiU"/>
            </a:endParaRPr>
          </a:p>
          <a:p>
            <a:pPr marL="78740">
              <a:lnSpc>
                <a:spcPts val="96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9994" y="2116175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8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06360" y="221828"/>
            <a:ext cx="21958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Penjelasan</a:t>
            </a:r>
            <a:r>
              <a:rPr spc="125" dirty="0"/>
              <a:t> </a:t>
            </a:r>
            <a:r>
              <a:rPr spc="-10" dirty="0"/>
              <a:t>Solusi</a:t>
            </a:r>
            <a:r>
              <a:rPr spc="125" dirty="0"/>
              <a:t> </a:t>
            </a:r>
            <a:r>
              <a:rPr spc="-10" dirty="0"/>
              <a:t>Rekursif</a:t>
            </a:r>
          </a:p>
        </p:txBody>
      </p:sp>
      <p:sp>
        <p:nvSpPr>
          <p:cNvPr id="3" name="object 3"/>
          <p:cNvSpPr/>
          <p:nvPr/>
        </p:nvSpPr>
        <p:spPr>
          <a:xfrm>
            <a:off x="1847530" y="917344"/>
            <a:ext cx="285115" cy="285115"/>
          </a:xfrm>
          <a:custGeom>
            <a:avLst/>
            <a:gdLst/>
            <a:ahLst/>
            <a:cxnLst/>
            <a:rect l="l" t="t" r="r" b="b"/>
            <a:pathLst>
              <a:path w="285114" h="285115">
                <a:moveTo>
                  <a:pt x="285069" y="142534"/>
                </a:moveTo>
                <a:lnTo>
                  <a:pt x="277802" y="97482"/>
                </a:lnTo>
                <a:lnTo>
                  <a:pt x="257568" y="58355"/>
                </a:lnTo>
                <a:lnTo>
                  <a:pt x="226713" y="27500"/>
                </a:lnTo>
                <a:lnTo>
                  <a:pt x="187586" y="7266"/>
                </a:lnTo>
                <a:lnTo>
                  <a:pt x="142534" y="0"/>
                </a:lnTo>
                <a:lnTo>
                  <a:pt x="97482" y="7266"/>
                </a:lnTo>
                <a:lnTo>
                  <a:pt x="58355" y="27500"/>
                </a:lnTo>
                <a:lnTo>
                  <a:pt x="27500" y="58355"/>
                </a:lnTo>
                <a:lnTo>
                  <a:pt x="7266" y="97482"/>
                </a:lnTo>
                <a:lnTo>
                  <a:pt x="0" y="142534"/>
                </a:lnTo>
                <a:lnTo>
                  <a:pt x="7266" y="187586"/>
                </a:lnTo>
                <a:lnTo>
                  <a:pt x="27500" y="226713"/>
                </a:lnTo>
                <a:lnTo>
                  <a:pt x="58355" y="257568"/>
                </a:lnTo>
                <a:lnTo>
                  <a:pt x="97482" y="277802"/>
                </a:lnTo>
                <a:lnTo>
                  <a:pt x="142534" y="285069"/>
                </a:lnTo>
                <a:lnTo>
                  <a:pt x="187586" y="277802"/>
                </a:lnTo>
                <a:lnTo>
                  <a:pt x="226713" y="257568"/>
                </a:lnTo>
                <a:lnTo>
                  <a:pt x="257568" y="226713"/>
                </a:lnTo>
                <a:lnTo>
                  <a:pt x="277802" y="187586"/>
                </a:lnTo>
                <a:lnTo>
                  <a:pt x="285069" y="142534"/>
                </a:lnTo>
                <a:close/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34594" y="551902"/>
            <a:ext cx="3642360" cy="58610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5400" marR="17780">
              <a:lnSpc>
                <a:spcPct val="102600"/>
              </a:lnSpc>
              <a:spcBef>
                <a:spcPts val="55"/>
              </a:spcBef>
            </a:pPr>
            <a:r>
              <a:rPr sz="1100" dirty="0">
                <a:latin typeface="Tahoma"/>
                <a:cs typeface="Tahoma"/>
              </a:rPr>
              <a:t>Alur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eksekusi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dapat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dimodelkan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pohon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rekursi.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Berikut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contoh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pohonnya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4</a:t>
            </a:r>
            <a:r>
              <a:rPr sz="1100" spc="15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R="329565" algn="ctr">
              <a:lnSpc>
                <a:spcPct val="100000"/>
              </a:lnSpc>
              <a:spcBef>
                <a:spcPts val="430"/>
              </a:spcBef>
            </a:pP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4</a:t>
            </a:r>
            <a:endParaRPr sz="1200" baseline="-10416" dirty="0">
              <a:latin typeface="Trebuchet MS"/>
              <a:cs typeface="Trebuchet M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37520" y="1457350"/>
            <a:ext cx="285115" cy="285115"/>
          </a:xfrm>
          <a:custGeom>
            <a:avLst/>
            <a:gdLst/>
            <a:ahLst/>
            <a:cxnLst/>
            <a:rect l="l" t="t" r="r" b="b"/>
            <a:pathLst>
              <a:path w="285115" h="285114">
                <a:moveTo>
                  <a:pt x="285069" y="142534"/>
                </a:moveTo>
                <a:lnTo>
                  <a:pt x="277802" y="97482"/>
                </a:lnTo>
                <a:lnTo>
                  <a:pt x="257568" y="58355"/>
                </a:lnTo>
                <a:lnTo>
                  <a:pt x="226713" y="27500"/>
                </a:lnTo>
                <a:lnTo>
                  <a:pt x="187586" y="7266"/>
                </a:lnTo>
                <a:lnTo>
                  <a:pt x="142534" y="0"/>
                </a:lnTo>
                <a:lnTo>
                  <a:pt x="97482" y="7266"/>
                </a:lnTo>
                <a:lnTo>
                  <a:pt x="58355" y="27500"/>
                </a:lnTo>
                <a:lnTo>
                  <a:pt x="27500" y="58355"/>
                </a:lnTo>
                <a:lnTo>
                  <a:pt x="7266" y="97482"/>
                </a:lnTo>
                <a:lnTo>
                  <a:pt x="0" y="142534"/>
                </a:lnTo>
                <a:lnTo>
                  <a:pt x="7266" y="187587"/>
                </a:lnTo>
                <a:lnTo>
                  <a:pt x="27500" y="226714"/>
                </a:lnTo>
                <a:lnTo>
                  <a:pt x="58355" y="257568"/>
                </a:lnTo>
                <a:lnTo>
                  <a:pt x="97482" y="277802"/>
                </a:lnTo>
                <a:lnTo>
                  <a:pt x="142534" y="285069"/>
                </a:lnTo>
                <a:lnTo>
                  <a:pt x="187586" y="277802"/>
                </a:lnTo>
                <a:lnTo>
                  <a:pt x="226713" y="257568"/>
                </a:lnTo>
                <a:lnTo>
                  <a:pt x="257568" y="226714"/>
                </a:lnTo>
                <a:lnTo>
                  <a:pt x="277802" y="187587"/>
                </a:lnTo>
                <a:lnTo>
                  <a:pt x="285069" y="142534"/>
                </a:lnTo>
                <a:close/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090739" y="1486355"/>
            <a:ext cx="1727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3</a:t>
            </a:r>
            <a:endParaRPr sz="1200" baseline="-10416">
              <a:latin typeface="Trebuchet MS"/>
              <a:cs typeface="Trebuchet M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632515" y="1140592"/>
            <a:ext cx="1236980" cy="1142365"/>
          </a:xfrm>
          <a:custGeom>
            <a:avLst/>
            <a:gdLst/>
            <a:ahLst/>
            <a:cxnLst/>
            <a:rect l="l" t="t" r="r" b="b"/>
            <a:pathLst>
              <a:path w="1236980" h="1142364">
                <a:moveTo>
                  <a:pt x="1236476" y="0"/>
                </a:moveTo>
                <a:lnTo>
                  <a:pt x="668612" y="378577"/>
                </a:lnTo>
              </a:path>
              <a:path w="1236980" h="1142364">
                <a:moveTo>
                  <a:pt x="285069" y="999300"/>
                </a:moveTo>
                <a:lnTo>
                  <a:pt x="277802" y="954247"/>
                </a:lnTo>
                <a:lnTo>
                  <a:pt x="257568" y="915120"/>
                </a:lnTo>
                <a:lnTo>
                  <a:pt x="226713" y="884266"/>
                </a:lnTo>
                <a:lnTo>
                  <a:pt x="187586" y="864031"/>
                </a:lnTo>
                <a:lnTo>
                  <a:pt x="142534" y="856765"/>
                </a:lnTo>
                <a:lnTo>
                  <a:pt x="97482" y="864031"/>
                </a:lnTo>
                <a:lnTo>
                  <a:pt x="58355" y="884266"/>
                </a:lnTo>
                <a:lnTo>
                  <a:pt x="27500" y="915120"/>
                </a:lnTo>
                <a:lnTo>
                  <a:pt x="7266" y="954247"/>
                </a:lnTo>
                <a:lnTo>
                  <a:pt x="0" y="999300"/>
                </a:lnTo>
                <a:lnTo>
                  <a:pt x="7266" y="1044352"/>
                </a:lnTo>
                <a:lnTo>
                  <a:pt x="27500" y="1083479"/>
                </a:lnTo>
                <a:lnTo>
                  <a:pt x="58355" y="1114333"/>
                </a:lnTo>
                <a:lnTo>
                  <a:pt x="97482" y="1134568"/>
                </a:lnTo>
                <a:lnTo>
                  <a:pt x="142534" y="1141834"/>
                </a:lnTo>
                <a:lnTo>
                  <a:pt x="187586" y="1134568"/>
                </a:lnTo>
                <a:lnTo>
                  <a:pt x="226713" y="1114333"/>
                </a:lnTo>
                <a:lnTo>
                  <a:pt x="257568" y="1083479"/>
                </a:lnTo>
                <a:lnTo>
                  <a:pt x="277802" y="1044352"/>
                </a:lnTo>
                <a:lnTo>
                  <a:pt x="285069" y="999300"/>
                </a:lnTo>
                <a:close/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85749" y="2026347"/>
            <a:ext cx="1727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2</a:t>
            </a:r>
            <a:endParaRPr sz="1200" baseline="-10416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62511" y="1715937"/>
            <a:ext cx="730885" cy="1106805"/>
          </a:xfrm>
          <a:custGeom>
            <a:avLst/>
            <a:gdLst/>
            <a:ahLst/>
            <a:cxnLst/>
            <a:rect l="l" t="t" r="r" b="b"/>
            <a:pathLst>
              <a:path w="730885" h="1106805">
                <a:moveTo>
                  <a:pt x="730498" y="0"/>
                </a:moveTo>
                <a:lnTo>
                  <a:pt x="499577" y="307901"/>
                </a:lnTo>
              </a:path>
              <a:path w="730885" h="1106805">
                <a:moveTo>
                  <a:pt x="285069" y="963961"/>
                </a:moveTo>
                <a:lnTo>
                  <a:pt x="277802" y="918908"/>
                </a:lnTo>
                <a:lnTo>
                  <a:pt x="257568" y="879781"/>
                </a:lnTo>
                <a:lnTo>
                  <a:pt x="226713" y="848927"/>
                </a:lnTo>
                <a:lnTo>
                  <a:pt x="187586" y="828693"/>
                </a:lnTo>
                <a:lnTo>
                  <a:pt x="142534" y="821426"/>
                </a:lnTo>
                <a:lnTo>
                  <a:pt x="97482" y="828693"/>
                </a:lnTo>
                <a:lnTo>
                  <a:pt x="58355" y="848927"/>
                </a:lnTo>
                <a:lnTo>
                  <a:pt x="27500" y="879781"/>
                </a:lnTo>
                <a:lnTo>
                  <a:pt x="7266" y="918908"/>
                </a:lnTo>
                <a:lnTo>
                  <a:pt x="0" y="963961"/>
                </a:lnTo>
                <a:lnTo>
                  <a:pt x="7266" y="1009013"/>
                </a:lnTo>
                <a:lnTo>
                  <a:pt x="27500" y="1048140"/>
                </a:lnTo>
                <a:lnTo>
                  <a:pt x="58355" y="1078995"/>
                </a:lnTo>
                <a:lnTo>
                  <a:pt x="97482" y="1099229"/>
                </a:lnTo>
                <a:lnTo>
                  <a:pt x="142534" y="1106495"/>
                </a:lnTo>
                <a:lnTo>
                  <a:pt x="187586" y="1099229"/>
                </a:lnTo>
                <a:lnTo>
                  <a:pt x="226713" y="1078995"/>
                </a:lnTo>
                <a:lnTo>
                  <a:pt x="257568" y="1048140"/>
                </a:lnTo>
                <a:lnTo>
                  <a:pt x="277802" y="1009013"/>
                </a:lnTo>
                <a:lnTo>
                  <a:pt x="285069" y="963961"/>
                </a:lnTo>
                <a:close/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15747" y="2566351"/>
            <a:ext cx="1727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1</a:t>
            </a:r>
            <a:endParaRPr sz="1200" baseline="-10416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69920" y="2269641"/>
            <a:ext cx="617855" cy="553085"/>
          </a:xfrm>
          <a:custGeom>
            <a:avLst/>
            <a:gdLst/>
            <a:ahLst/>
            <a:cxnLst/>
            <a:rect l="l" t="t" r="r" b="b"/>
            <a:pathLst>
              <a:path w="617855" h="553085">
                <a:moveTo>
                  <a:pt x="140253" y="0"/>
                </a:moveTo>
                <a:lnTo>
                  <a:pt x="0" y="280507"/>
                </a:lnTo>
              </a:path>
              <a:path w="617855" h="553085">
                <a:moveTo>
                  <a:pt x="617667" y="410257"/>
                </a:moveTo>
                <a:lnTo>
                  <a:pt x="610401" y="365204"/>
                </a:lnTo>
                <a:lnTo>
                  <a:pt x="590167" y="326077"/>
                </a:lnTo>
                <a:lnTo>
                  <a:pt x="559312" y="295223"/>
                </a:lnTo>
                <a:lnTo>
                  <a:pt x="520185" y="274989"/>
                </a:lnTo>
                <a:lnTo>
                  <a:pt x="475133" y="267722"/>
                </a:lnTo>
                <a:lnTo>
                  <a:pt x="430080" y="274989"/>
                </a:lnTo>
                <a:lnTo>
                  <a:pt x="390953" y="295223"/>
                </a:lnTo>
                <a:lnTo>
                  <a:pt x="360099" y="326077"/>
                </a:lnTo>
                <a:lnTo>
                  <a:pt x="339864" y="365204"/>
                </a:lnTo>
                <a:lnTo>
                  <a:pt x="332598" y="410257"/>
                </a:lnTo>
                <a:lnTo>
                  <a:pt x="339864" y="455309"/>
                </a:lnTo>
                <a:lnTo>
                  <a:pt x="360099" y="494436"/>
                </a:lnTo>
                <a:lnTo>
                  <a:pt x="390953" y="525291"/>
                </a:lnTo>
                <a:lnTo>
                  <a:pt x="430080" y="545525"/>
                </a:lnTo>
                <a:lnTo>
                  <a:pt x="475133" y="552791"/>
                </a:lnTo>
                <a:lnTo>
                  <a:pt x="520185" y="545525"/>
                </a:lnTo>
                <a:lnTo>
                  <a:pt x="559312" y="525291"/>
                </a:lnTo>
                <a:lnTo>
                  <a:pt x="590167" y="494436"/>
                </a:lnTo>
                <a:lnTo>
                  <a:pt x="610401" y="455309"/>
                </a:lnTo>
                <a:lnTo>
                  <a:pt x="617667" y="410257"/>
                </a:lnTo>
                <a:close/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955751" y="2566351"/>
            <a:ext cx="1727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0</a:t>
            </a:r>
            <a:endParaRPr sz="1200" baseline="-10416">
              <a:latin typeface="Trebuchet MS"/>
              <a:cs typeface="Trebuchet MS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839925" y="1997357"/>
            <a:ext cx="887730" cy="553085"/>
          </a:xfrm>
          <a:custGeom>
            <a:avLst/>
            <a:gdLst/>
            <a:ahLst/>
            <a:cxnLst/>
            <a:rect l="l" t="t" r="r" b="b"/>
            <a:pathLst>
              <a:path w="887730" h="553085">
                <a:moveTo>
                  <a:pt x="0" y="272284"/>
                </a:moveTo>
                <a:lnTo>
                  <a:pt x="140254" y="552791"/>
                </a:lnTo>
              </a:path>
              <a:path w="887730" h="553085">
                <a:moveTo>
                  <a:pt x="887669" y="142534"/>
                </a:moveTo>
                <a:lnTo>
                  <a:pt x="880402" y="97482"/>
                </a:lnTo>
                <a:lnTo>
                  <a:pt x="860168" y="58355"/>
                </a:lnTo>
                <a:lnTo>
                  <a:pt x="829313" y="27500"/>
                </a:lnTo>
                <a:lnTo>
                  <a:pt x="790186" y="7266"/>
                </a:lnTo>
                <a:lnTo>
                  <a:pt x="745134" y="0"/>
                </a:lnTo>
                <a:lnTo>
                  <a:pt x="700082" y="7266"/>
                </a:lnTo>
                <a:lnTo>
                  <a:pt x="660954" y="27500"/>
                </a:lnTo>
                <a:lnTo>
                  <a:pt x="630100" y="58355"/>
                </a:lnTo>
                <a:lnTo>
                  <a:pt x="609866" y="97482"/>
                </a:lnTo>
                <a:lnTo>
                  <a:pt x="602599" y="142534"/>
                </a:lnTo>
                <a:lnTo>
                  <a:pt x="609866" y="187586"/>
                </a:lnTo>
                <a:lnTo>
                  <a:pt x="630100" y="226713"/>
                </a:lnTo>
                <a:lnTo>
                  <a:pt x="660954" y="257568"/>
                </a:lnTo>
                <a:lnTo>
                  <a:pt x="700082" y="277802"/>
                </a:lnTo>
                <a:lnTo>
                  <a:pt x="745134" y="285069"/>
                </a:lnTo>
                <a:lnTo>
                  <a:pt x="790186" y="277802"/>
                </a:lnTo>
                <a:lnTo>
                  <a:pt x="829313" y="257568"/>
                </a:lnTo>
                <a:lnTo>
                  <a:pt x="860168" y="226713"/>
                </a:lnTo>
                <a:lnTo>
                  <a:pt x="880402" y="187586"/>
                </a:lnTo>
                <a:lnTo>
                  <a:pt x="887669" y="142534"/>
                </a:lnTo>
                <a:close/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495742" y="2026347"/>
            <a:ext cx="1727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1</a:t>
            </a:r>
            <a:endParaRPr sz="1200" baseline="-10416"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267098" y="1457350"/>
            <a:ext cx="1675764" cy="567055"/>
          </a:xfrm>
          <a:custGeom>
            <a:avLst/>
            <a:gdLst/>
            <a:ahLst/>
            <a:cxnLst/>
            <a:rect l="l" t="t" r="r" b="b"/>
            <a:pathLst>
              <a:path w="1675764" h="567055">
                <a:moveTo>
                  <a:pt x="0" y="258587"/>
                </a:moveTo>
                <a:lnTo>
                  <a:pt x="230921" y="566489"/>
                </a:lnTo>
              </a:path>
              <a:path w="1675764" h="567055">
                <a:moveTo>
                  <a:pt x="1675511" y="142534"/>
                </a:moveTo>
                <a:lnTo>
                  <a:pt x="1668244" y="97482"/>
                </a:lnTo>
                <a:lnTo>
                  <a:pt x="1648010" y="58355"/>
                </a:lnTo>
                <a:lnTo>
                  <a:pt x="1617156" y="27500"/>
                </a:lnTo>
                <a:lnTo>
                  <a:pt x="1578028" y="7266"/>
                </a:lnTo>
                <a:lnTo>
                  <a:pt x="1532976" y="0"/>
                </a:lnTo>
                <a:lnTo>
                  <a:pt x="1487924" y="7266"/>
                </a:lnTo>
                <a:lnTo>
                  <a:pt x="1448797" y="27500"/>
                </a:lnTo>
                <a:lnTo>
                  <a:pt x="1417942" y="58355"/>
                </a:lnTo>
                <a:lnTo>
                  <a:pt x="1397708" y="97482"/>
                </a:lnTo>
                <a:lnTo>
                  <a:pt x="1390441" y="142534"/>
                </a:lnTo>
                <a:lnTo>
                  <a:pt x="1397708" y="187587"/>
                </a:lnTo>
                <a:lnTo>
                  <a:pt x="1417942" y="226714"/>
                </a:lnTo>
                <a:lnTo>
                  <a:pt x="1448797" y="257568"/>
                </a:lnTo>
                <a:lnTo>
                  <a:pt x="1487924" y="277802"/>
                </a:lnTo>
                <a:lnTo>
                  <a:pt x="1532976" y="285069"/>
                </a:lnTo>
                <a:lnTo>
                  <a:pt x="1578028" y="277802"/>
                </a:lnTo>
                <a:lnTo>
                  <a:pt x="1617156" y="257568"/>
                </a:lnTo>
                <a:lnTo>
                  <a:pt x="1648010" y="226714"/>
                </a:lnTo>
                <a:lnTo>
                  <a:pt x="1668244" y="187587"/>
                </a:lnTo>
                <a:lnTo>
                  <a:pt x="1675511" y="142534"/>
                </a:lnTo>
                <a:close/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2710751" y="1486355"/>
            <a:ext cx="1727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2</a:t>
            </a:r>
            <a:endParaRPr sz="1200" baseline="-10416">
              <a:latin typeface="Trebuchet MS"/>
              <a:cs typeface="Trebuchet MS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2111137" y="1140592"/>
            <a:ext cx="568325" cy="1142365"/>
          </a:xfrm>
          <a:custGeom>
            <a:avLst/>
            <a:gdLst/>
            <a:ahLst/>
            <a:cxnLst/>
            <a:rect l="l" t="t" r="r" b="b"/>
            <a:pathLst>
              <a:path w="568325" h="1142364">
                <a:moveTo>
                  <a:pt x="0" y="0"/>
                </a:moveTo>
                <a:lnTo>
                  <a:pt x="567865" y="378577"/>
                </a:lnTo>
              </a:path>
              <a:path w="568325" h="1142364">
                <a:moveTo>
                  <a:pt x="426467" y="999300"/>
                </a:moveTo>
                <a:lnTo>
                  <a:pt x="419201" y="954247"/>
                </a:lnTo>
                <a:lnTo>
                  <a:pt x="398967" y="915120"/>
                </a:lnTo>
                <a:lnTo>
                  <a:pt x="368112" y="884266"/>
                </a:lnTo>
                <a:lnTo>
                  <a:pt x="328985" y="864031"/>
                </a:lnTo>
                <a:lnTo>
                  <a:pt x="283933" y="856765"/>
                </a:lnTo>
                <a:lnTo>
                  <a:pt x="238880" y="864031"/>
                </a:lnTo>
                <a:lnTo>
                  <a:pt x="199753" y="884266"/>
                </a:lnTo>
                <a:lnTo>
                  <a:pt x="168899" y="915120"/>
                </a:lnTo>
                <a:lnTo>
                  <a:pt x="148664" y="954247"/>
                </a:lnTo>
                <a:lnTo>
                  <a:pt x="141398" y="999300"/>
                </a:lnTo>
                <a:lnTo>
                  <a:pt x="148664" y="1044352"/>
                </a:lnTo>
                <a:lnTo>
                  <a:pt x="168899" y="1083479"/>
                </a:lnTo>
                <a:lnTo>
                  <a:pt x="199753" y="1114333"/>
                </a:lnTo>
                <a:lnTo>
                  <a:pt x="238880" y="1134568"/>
                </a:lnTo>
                <a:lnTo>
                  <a:pt x="283933" y="1141834"/>
                </a:lnTo>
                <a:lnTo>
                  <a:pt x="328985" y="1134568"/>
                </a:lnTo>
                <a:lnTo>
                  <a:pt x="368112" y="1114333"/>
                </a:lnTo>
                <a:lnTo>
                  <a:pt x="398967" y="1083479"/>
                </a:lnTo>
                <a:lnTo>
                  <a:pt x="419201" y="1044352"/>
                </a:lnTo>
                <a:lnTo>
                  <a:pt x="426467" y="999300"/>
                </a:lnTo>
                <a:close/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305748" y="2026347"/>
            <a:ext cx="1727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1</a:t>
            </a:r>
            <a:endParaRPr sz="1200" baseline="-10416">
              <a:latin typeface="Trebuchet MS"/>
              <a:cs typeface="Trebuchet MS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482110" y="1715937"/>
            <a:ext cx="865505" cy="567055"/>
          </a:xfrm>
          <a:custGeom>
            <a:avLst/>
            <a:gdLst/>
            <a:ahLst/>
            <a:cxnLst/>
            <a:rect l="l" t="t" r="r" b="b"/>
            <a:pathLst>
              <a:path w="865504" h="567055">
                <a:moveTo>
                  <a:pt x="230921" y="0"/>
                </a:moveTo>
                <a:lnTo>
                  <a:pt x="0" y="307901"/>
                </a:lnTo>
              </a:path>
              <a:path w="865504" h="567055">
                <a:moveTo>
                  <a:pt x="865505" y="423954"/>
                </a:moveTo>
                <a:lnTo>
                  <a:pt x="858238" y="378902"/>
                </a:lnTo>
                <a:lnTo>
                  <a:pt x="838004" y="339774"/>
                </a:lnTo>
                <a:lnTo>
                  <a:pt x="807150" y="308920"/>
                </a:lnTo>
                <a:lnTo>
                  <a:pt x="768022" y="288686"/>
                </a:lnTo>
                <a:lnTo>
                  <a:pt x="722970" y="281419"/>
                </a:lnTo>
                <a:lnTo>
                  <a:pt x="677918" y="288686"/>
                </a:lnTo>
                <a:lnTo>
                  <a:pt x="638791" y="308920"/>
                </a:lnTo>
                <a:lnTo>
                  <a:pt x="607936" y="339774"/>
                </a:lnTo>
                <a:lnTo>
                  <a:pt x="587702" y="378902"/>
                </a:lnTo>
                <a:lnTo>
                  <a:pt x="580435" y="423954"/>
                </a:lnTo>
                <a:lnTo>
                  <a:pt x="587702" y="469006"/>
                </a:lnTo>
                <a:lnTo>
                  <a:pt x="607936" y="508133"/>
                </a:lnTo>
                <a:lnTo>
                  <a:pt x="638791" y="538988"/>
                </a:lnTo>
                <a:lnTo>
                  <a:pt x="677918" y="559222"/>
                </a:lnTo>
                <a:lnTo>
                  <a:pt x="722970" y="566488"/>
                </a:lnTo>
                <a:lnTo>
                  <a:pt x="768022" y="559222"/>
                </a:lnTo>
                <a:lnTo>
                  <a:pt x="807150" y="538988"/>
                </a:lnTo>
                <a:lnTo>
                  <a:pt x="838004" y="508133"/>
                </a:lnTo>
                <a:lnTo>
                  <a:pt x="858238" y="469006"/>
                </a:lnTo>
                <a:lnTo>
                  <a:pt x="865505" y="423954"/>
                </a:lnTo>
                <a:close/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3115741" y="2026347"/>
            <a:ext cx="1727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15" dirty="0">
                <a:latin typeface="Arial"/>
                <a:cs typeface="Arial"/>
              </a:rPr>
              <a:t>f</a:t>
            </a:r>
            <a:r>
              <a:rPr sz="1200" spc="22" baseline="-10416" dirty="0">
                <a:latin typeface="Trebuchet MS"/>
                <a:cs typeface="Trebuchet MS"/>
              </a:rPr>
              <a:t>0</a:t>
            </a:r>
            <a:endParaRPr sz="1200" baseline="-10416">
              <a:latin typeface="Trebuchet MS"/>
              <a:cs typeface="Trebuchet MS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2887119" y="1715937"/>
            <a:ext cx="231140" cy="307975"/>
          </a:xfrm>
          <a:custGeom>
            <a:avLst/>
            <a:gdLst/>
            <a:ahLst/>
            <a:cxnLst/>
            <a:rect l="l" t="t" r="r" b="b"/>
            <a:pathLst>
              <a:path w="231139" h="307975">
                <a:moveTo>
                  <a:pt x="0" y="0"/>
                </a:moveTo>
                <a:lnTo>
                  <a:pt x="230921" y="30790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2" name="object 22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23" name="object 2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25" name="object 2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9</a:t>
            </a:fld>
            <a:r>
              <a:rPr dirty="0"/>
              <a:t>/36</a:t>
            </a:r>
          </a:p>
        </p:txBody>
      </p:sp>
    </p:spTree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335F9E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2090</Words>
  <Application>Microsoft Office PowerPoint</Application>
  <PresentationFormat>Custom</PresentationFormat>
  <Paragraphs>305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Gill Sans MT</vt:lpstr>
      <vt:lpstr>PMingLiU</vt:lpstr>
      <vt:lpstr>Courier New</vt:lpstr>
      <vt:lpstr>Calibri</vt:lpstr>
      <vt:lpstr>Trebuchet MS</vt:lpstr>
      <vt:lpstr>Verdana</vt:lpstr>
      <vt:lpstr>Arial</vt:lpstr>
      <vt:lpstr>Tahoma</vt:lpstr>
      <vt:lpstr>Office Theme</vt:lpstr>
      <vt:lpstr>PowerPoint Presentation</vt:lpstr>
      <vt:lpstr>PowerPoint Presentation</vt:lpstr>
      <vt:lpstr>Soal: Fibonacci</vt:lpstr>
      <vt:lpstr>Soal: Fibonacci (lanj.)</vt:lpstr>
      <vt:lpstr>Solusi</vt:lpstr>
      <vt:lpstr>Penjelasan Solusi Rekursif</vt:lpstr>
      <vt:lpstr>Penjelasan Solusi Rekursif (lanj.)</vt:lpstr>
      <vt:lpstr>Contoh Solusi: fibonacci rekursi.cpp</vt:lpstr>
      <vt:lpstr>Penjelasan Solusi Rekursif</vt:lpstr>
      <vt:lpstr>Penjelasan Solusi Rekursif (lanj.)</vt:lpstr>
      <vt:lpstr>Penjelasan Solusi Rekursif (lanj.)</vt:lpstr>
      <vt:lpstr>Penjelasan Solusi Rekursif (lanj.)</vt:lpstr>
      <vt:lpstr>Kompleksitas Solusi</vt:lpstr>
      <vt:lpstr>Masalah</vt:lpstr>
      <vt:lpstr>PowerPoint Presentation</vt:lpstr>
      <vt:lpstr>Soal: Permutasi</vt:lpstr>
      <vt:lpstr>Soal: Permutasi (lanj.)</vt:lpstr>
      <vt:lpstr>PowerPoint Presentation</vt:lpstr>
      <vt:lpstr>Solusi</vt:lpstr>
      <vt:lpstr>Solusi (lanj.)</vt:lpstr>
      <vt:lpstr>Solusi (lanj.)</vt:lpstr>
      <vt:lpstr>Ide Rekursif</vt:lpstr>
      <vt:lpstr>Ide Rekursif (lanj.)</vt:lpstr>
      <vt:lpstr>Ide Rekursif (lanj.)</vt:lpstr>
      <vt:lpstr>Ide Rekursif (lanj.)</vt:lpstr>
      <vt:lpstr>Ide Rekursif (lanj.)</vt:lpstr>
      <vt:lpstr>Solusi untuk Permutasi</vt:lpstr>
      <vt:lpstr>Menghindari Digit Berulang</vt:lpstr>
      <vt:lpstr>Menghindari Digit Berulang (lanj.)</vt:lpstr>
      <vt:lpstr>Menghindari Digit Berulang (lanj.)</vt:lpstr>
      <vt:lpstr>Menghindari Digit Berulang (lanj.)</vt:lpstr>
      <vt:lpstr>Implementasi</vt:lpstr>
      <vt:lpstr>Menghindari Digit Berulang (lanj.)</vt:lpstr>
      <vt:lpstr>Kompleksitas</vt:lpstr>
      <vt:lpstr>Kompleksitas</vt:lpstr>
      <vt:lpstr>Penutup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Rekursi Lanjut</dc:title>
  <dc:creator>Tim Olimpiade Komputer Indonesia</dc:creator>
  <cp:lastModifiedBy>adithairun</cp:lastModifiedBy>
  <cp:revision>2</cp:revision>
  <dcterms:created xsi:type="dcterms:W3CDTF">2021-02-25T20:48:25Z</dcterms:created>
  <dcterms:modified xsi:type="dcterms:W3CDTF">2021-05-31T12:56:36Z</dcterms:modified>
</cp:coreProperties>
</file>